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80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7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2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5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9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86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1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91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2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1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3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4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8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3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4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9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293C32-DA33-416C-8486-4E0DFA65B13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129902-A57B-485C-864F-7765485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631D73-E1D8-4AC8-9B1D-088112B36364}"/>
              </a:ext>
            </a:extLst>
          </p:cNvPr>
          <p:cNvSpPr/>
          <p:nvPr/>
        </p:nvSpPr>
        <p:spPr>
          <a:xfrm>
            <a:off x="281354" y="586307"/>
            <a:ext cx="10761784" cy="421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Методологические основы по организации и проведению конкурса «Оператор выращивания дрожжей/оператор-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биотехнолог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448310" algn="ctr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Коновалова Наталия Валерьевна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 высшей категории,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к.х.н. 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ГПОАУ ЯО «Ярославский промышленно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-экономический колледж им. Н.П. Пастухова»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DB04A1-E67C-49ED-9C1D-B681999DA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8830"/>
            <a:ext cx="10396883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2354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C00CA-2F2C-46C1-8E6D-F7ACCA38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4" y="162638"/>
            <a:ext cx="10505907" cy="61108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Главные преимущества проведения конкурса в «таком формате»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A882C-07C1-477D-A6F3-F350FDF0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4765"/>
            <a:ext cx="11718388" cy="331118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 конкурса для широкого круга обучающихся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1)для школьников-одаренных детей, 2)внеаудиторные  занятия , 3)конкурсы для  студентов различных колледжей, близких по направлению «биохимическое производство»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затратность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общедоступность всех материалов и оборудования (камеры Горяева в количестве 3-5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предметные, покровные стекла, красители, реактивы фильтровальная бумага, установка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тирования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стаканы – не более 9000 рублей.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 для подсчета дрожжей и оценки их качества может использоваться даже школьный (так как общее увеличение может быть Ув.х100)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объект – пекарское дрожжи – покупаются в обычном продуктовом магазине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оцениваемых навыков обучающихся широк: от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производства до пищевого и непищевого.</a:t>
            </a:r>
          </a:p>
        </p:txBody>
      </p:sp>
    </p:spTree>
    <p:extLst>
      <p:ext uri="{BB962C8B-B14F-4D97-AF65-F5344CB8AC3E}">
        <p14:creationId xmlns:p14="http://schemas.microsoft.com/office/powerpoint/2010/main" val="16952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4AF4F-D52F-464B-A031-4CA6DBBD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68" y="320041"/>
            <a:ext cx="11478063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Выращивание дрожжей как модельного организма биотехнологии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C91D0C-953A-4AF8-8A6C-3780D8DEC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5" y="1845928"/>
            <a:ext cx="2715157" cy="36202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74479-5CCA-4B2F-B74D-4029F50DE941}"/>
              </a:ext>
            </a:extLst>
          </p:cNvPr>
          <p:cNvSpPr txBox="1"/>
          <p:nvPr/>
        </p:nvSpPr>
        <p:spPr>
          <a:xfrm>
            <a:off x="4529887" y="1845928"/>
            <a:ext cx="5655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техническое оснащение при выращивании пекарских дрожжей: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Аэратора (при наличии)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Кипяченая вода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Питательных соли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Пекарские прессованные дрожжи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54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01628-B841-482E-BE56-554A607C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4898"/>
            <a:ext cx="10396882" cy="1151965"/>
          </a:xfrm>
        </p:spPr>
        <p:txBody>
          <a:bodyPr/>
          <a:lstStyle/>
          <a:p>
            <a:r>
              <a:rPr lang="ru-RU" dirty="0"/>
              <a:t>Приготовление микропрепаратов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885925-9B76-45D1-A4BD-39C810599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0" y="2069612"/>
            <a:ext cx="4415366" cy="3311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8D6F7-6D62-470B-8352-3FA691B73649}"/>
              </a:ext>
            </a:extLst>
          </p:cNvPr>
          <p:cNvSpPr txBox="1"/>
          <p:nvPr/>
        </p:nvSpPr>
        <p:spPr>
          <a:xfrm>
            <a:off x="5645092" y="2069612"/>
            <a:ext cx="56552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микропрепараты для оценки жизнеспособности, учета числа почкующихся клеток, других физиологических состояний.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предметные и покровные стекла, раствор метиленовой сини.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08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B6F12-AA7F-4915-81FB-F810B2F4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5" y="204334"/>
            <a:ext cx="10396882" cy="1151965"/>
          </a:xfrm>
        </p:spPr>
        <p:txBody>
          <a:bodyPr/>
          <a:lstStyle/>
          <a:p>
            <a:pPr algn="ctr"/>
            <a:r>
              <a:rPr lang="ru-RU" dirty="0" err="1"/>
              <a:t>МИкроскопирование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13400E-CEA0-46C5-ACFD-AA13DA1D5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5" y="1356299"/>
            <a:ext cx="3109051" cy="41454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A87E1-DD1F-4433-B711-FC09CA1EBFDB}"/>
              </a:ext>
            </a:extLst>
          </p:cNvPr>
          <p:cNvSpPr txBox="1"/>
          <p:nvPr/>
        </p:nvSpPr>
        <p:spPr>
          <a:xfrm>
            <a:off x="4361074" y="1950307"/>
            <a:ext cx="61615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камере Горяева происходит подсчет клеток (с дальнейшим расчетом концентрации)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Просматриваются временные окрашенные микропрепараты (применяются предметные, покровные стекла) для оценки состояния дрожжей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00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62C6B-2DEF-437E-A798-763CB483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43301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Определение РН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BD3EED-659E-4FFE-8D75-76A1079DC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410286"/>
            <a:ext cx="3028070" cy="4037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F0AE0-047A-495B-B660-68566E5F8336}"/>
              </a:ext>
            </a:extLst>
          </p:cNvPr>
          <p:cNvSpPr txBox="1"/>
          <p:nvPr/>
        </p:nvSpPr>
        <p:spPr>
          <a:xfrm>
            <a:off x="5205136" y="2535244"/>
            <a:ext cx="5655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рН-метр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при отсутствии его возможно использование лакмусовой бумаги)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93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C2A67-8501-4B5A-BFC8-BC9B76A7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27" y="219511"/>
            <a:ext cx="10396882" cy="1151965"/>
          </a:xfrm>
        </p:spPr>
        <p:txBody>
          <a:bodyPr/>
          <a:lstStyle/>
          <a:p>
            <a:pPr algn="ctr"/>
            <a:r>
              <a:rPr lang="ru-RU" dirty="0" err="1"/>
              <a:t>ТИтРОВАНИЕ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785823-465C-4C12-98AA-6D09B4BE4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6" y="1206242"/>
            <a:ext cx="3334134" cy="44455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B54C3-468B-4932-93B8-CB60AEE6183F}"/>
              </a:ext>
            </a:extLst>
          </p:cNvPr>
          <p:cNvSpPr txBox="1"/>
          <p:nvPr/>
        </p:nvSpPr>
        <p:spPr>
          <a:xfrm>
            <a:off x="4670474" y="1810975"/>
            <a:ext cx="57537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Формольного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с помощью титрования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(необходимы установка для титрования, 0,1Н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индикатор фенолфталеин)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00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BE60C-5002-4F8B-B801-EFC669FF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" y="639456"/>
            <a:ext cx="11648049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Определение различных видов брака и предложение корректирующих мероприятий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F83F51-D6F6-4F7E-8DA9-AB4AF4483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7" y="2316968"/>
            <a:ext cx="4415366" cy="3311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5DE4B-CAE7-4077-A528-C8786B4941D1}"/>
              </a:ext>
            </a:extLst>
          </p:cNvPr>
          <p:cNvSpPr txBox="1"/>
          <p:nvPr/>
        </p:nvSpPr>
        <p:spPr>
          <a:xfrm>
            <a:off x="5641234" y="2899793"/>
            <a:ext cx="5655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калибровочных графиков по рН,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формольному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числу, концентрации.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7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E0AD5-BE52-4DF4-8F74-71457CEA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02" y="331450"/>
            <a:ext cx="11159196" cy="1151965"/>
          </a:xfrm>
        </p:spPr>
        <p:txBody>
          <a:bodyPr>
            <a:normAutofit/>
          </a:bodyPr>
          <a:lstStyle/>
          <a:p>
            <a:r>
              <a:rPr lang="ru-RU" sz="3200" dirty="0"/>
              <a:t>ВСЕ операции студентов, используемые методики применимы (в абсолютном виде) для: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F168E-2E42-44D4-BE64-9F8A00E5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337670"/>
            <a:ext cx="10716337" cy="418265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бродильных производств: на ПИВ. заводах (титрование, определение рН, подсчет и оценка качества пивных дрожжей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заводах (титрование, определение рН,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микроскопирование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дрожжевых производствах (все показатели)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различных пищевых производств, производств по производству кормового белка и пр. производств  (титрование, определение РН,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микроСкопирование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мониторинга, анализа, проведения корректирующих мероприятий – как операции оператора биотехнологического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605772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58</TotalTime>
  <Words>416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Главное мероприятие</vt:lpstr>
      <vt:lpstr>Презентация PowerPoint</vt:lpstr>
      <vt:lpstr>Главные преимущества проведения конкурса в «таком формате»</vt:lpstr>
      <vt:lpstr>Выращивание дрожжей как модельного организма биотехнологии</vt:lpstr>
      <vt:lpstr>Приготовление микропрепаратов</vt:lpstr>
      <vt:lpstr>МИкроскопирование</vt:lpstr>
      <vt:lpstr>Определение РН</vt:lpstr>
      <vt:lpstr>ТИтРОВАНИЕ</vt:lpstr>
      <vt:lpstr>Определение различных видов брака и предложение корректирующих мероприятий</vt:lpstr>
      <vt:lpstr>ВСЕ операции студентов, используемые методики применимы (в абсолютном виде) для: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Admin</cp:lastModifiedBy>
  <cp:revision>9</cp:revision>
  <dcterms:created xsi:type="dcterms:W3CDTF">2025-01-28T16:01:14Z</dcterms:created>
  <dcterms:modified xsi:type="dcterms:W3CDTF">2025-01-29T11:49:34Z</dcterms:modified>
</cp:coreProperties>
</file>