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3" r:id="rId3"/>
    <p:sldId id="381" r:id="rId4"/>
    <p:sldId id="382" r:id="rId5"/>
    <p:sldId id="384" r:id="rId6"/>
    <p:sldId id="385" r:id="rId7"/>
    <p:sldId id="383" r:id="rId8"/>
    <p:sldId id="390" r:id="rId9"/>
    <p:sldId id="386" r:id="rId10"/>
    <p:sldId id="388" r:id="rId11"/>
    <p:sldId id="389" r:id="rId12"/>
    <p:sldId id="387" r:id="rId13"/>
    <p:sldId id="345" r:id="rId14"/>
  </p:sldIdLst>
  <p:sldSz cx="9144000" cy="5143500" type="screen16x9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11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C8C"/>
    <a:srgbClr val="0D62B2"/>
    <a:srgbClr val="4376B3"/>
    <a:srgbClr val="828282"/>
    <a:srgbClr val="262626"/>
    <a:srgbClr val="1F5369"/>
    <a:srgbClr val="7B335B"/>
    <a:srgbClr val="DE6D4F"/>
    <a:srgbClr val="C4A275"/>
    <a:srgbClr val="236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7" autoAdjust="0"/>
    <p:restoredTop sz="81784" autoAdjust="0"/>
  </p:normalViewPr>
  <p:slideViewPr>
    <p:cSldViewPr snapToGrid="0" snapToObjects="1" showGuides="1">
      <p:cViewPr varScale="1">
        <p:scale>
          <a:sx n="141" d="100"/>
          <a:sy n="141" d="100"/>
        </p:scale>
        <p:origin x="780" y="120"/>
      </p:cViewPr>
      <p:guideLst>
        <p:guide orient="horz" pos="257"/>
        <p:guide orient="horz" pos="1620"/>
        <p:guide pos="5511"/>
        <p:guide pos="2880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4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3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8B10D70-80D7-4377-8263-87C18FEBE5AC}"/>
              </a:ext>
            </a:extLst>
          </p:cNvPr>
          <p:cNvSpPr/>
          <p:nvPr/>
        </p:nvSpPr>
        <p:spPr>
          <a:xfrm>
            <a:off x="0" y="0"/>
            <a:ext cx="6312602" cy="5150765"/>
          </a:xfrm>
          <a:prstGeom prst="rect">
            <a:avLst/>
          </a:prstGeom>
          <a:solidFill>
            <a:srgbClr val="00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2" name="Picture 3" descr="glob.png">
            <a:extLst>
              <a:ext uri="{FF2B5EF4-FFF2-40B4-BE49-F238E27FC236}">
                <a16:creationId xmlns:a16="http://schemas.microsoft.com/office/drawing/2014/main" id="{582FF89A-7C94-49E0-A1CC-FC19C0C9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20863" r="37119" b="14441"/>
          <a:stretch/>
        </p:blipFill>
        <p:spPr>
          <a:xfrm>
            <a:off x="4149076" y="795"/>
            <a:ext cx="2162006" cy="2012113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id="{0330B7CD-402B-48C0-B1CA-D4717ED6B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" y="138816"/>
            <a:ext cx="6311081" cy="3082527"/>
          </a:xfrm>
          <a:prstGeom prst="rect">
            <a:avLst/>
          </a:prstGeom>
        </p:spPr>
      </p:pic>
      <p:sp>
        <p:nvSpPr>
          <p:cNvPr id="20" name="Картинка  1">
            <a:extLst>
              <a:ext uri="{FF2B5EF4-FFF2-40B4-BE49-F238E27FC236}">
                <a16:creationId xmlns:a16="http://schemas.microsoft.com/office/drawing/2014/main" id="{BCEE5325-0CD9-4CEE-B20F-2BEEBA45FA8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12601" y="-2094"/>
            <a:ext cx="2831399" cy="514559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29E02-CE6C-4992-9CAB-5B576EBFF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286" y="1668520"/>
            <a:ext cx="5545058" cy="1385714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  <a:latin typeface="PF Centro Sans Pro Medium" panose="02000500000000020004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6413A-C597-4911-9C34-ABBCD0A5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286" y="3149364"/>
            <a:ext cx="5545058" cy="111424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F Centro Sans Pro Medium" panose="0200050000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ADB9D-D11F-4A3D-A512-6A972480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Centro Sans Pro Medium" panose="02000500000000020004" pitchFamily="2" charset="0"/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D2D5F0-26DA-4BFB-A33A-CAF6E71A7BCA}"/>
              </a:ext>
            </a:extLst>
          </p:cNvPr>
          <p:cNvSpPr/>
          <p:nvPr/>
        </p:nvSpPr>
        <p:spPr>
          <a:xfrm>
            <a:off x="0" y="4776576"/>
            <a:ext cx="3450981" cy="366925"/>
          </a:xfrm>
          <a:prstGeom prst="rect">
            <a:avLst/>
          </a:prstGeom>
          <a:solidFill>
            <a:srgbClr val="008F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244C67-8D0F-431B-85C4-D50CA5B7F6B1}"/>
              </a:ext>
            </a:extLst>
          </p:cNvPr>
          <p:cNvSpPr txBox="1">
            <a:spLocks/>
          </p:cNvSpPr>
          <p:nvPr/>
        </p:nvSpPr>
        <p:spPr>
          <a:xfrm>
            <a:off x="472287" y="4824920"/>
            <a:ext cx="3235136" cy="3113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75" i="1" dirty="0">
                <a:solidFill>
                  <a:schemeClr val="bg1"/>
                </a:solidFill>
                <a:latin typeface="Trebuchet MS"/>
                <a:cs typeface="Trebuchet MS"/>
              </a:rPr>
              <a:t>Discover the World in One University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2160DF-F8B4-4B3B-A275-B558C3951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6" y="257244"/>
            <a:ext cx="2307437" cy="862034"/>
          </a:xfrm>
          <a:prstGeom prst="rect">
            <a:avLst/>
          </a:prstGeom>
        </p:spPr>
      </p:pic>
      <p:sp>
        <p:nvSpPr>
          <p:cNvPr id="25" name="Прямоугольный треугольник 24">
            <a:extLst>
              <a:ext uri="{FF2B5EF4-FFF2-40B4-BE49-F238E27FC236}">
                <a16:creationId xmlns:a16="http://schemas.microsoft.com/office/drawing/2014/main" id="{904639CB-2220-47E5-8DB8-3E304248157C}"/>
              </a:ext>
            </a:extLst>
          </p:cNvPr>
          <p:cNvSpPr/>
          <p:nvPr/>
        </p:nvSpPr>
        <p:spPr>
          <a:xfrm flipH="1" flipV="1">
            <a:off x="5771895" y="868544"/>
            <a:ext cx="539566" cy="4282220"/>
          </a:xfrm>
          <a:prstGeom prst="rtTriangle">
            <a:avLst/>
          </a:prstGeom>
          <a:solidFill>
            <a:srgbClr val="00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8589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0069FD8-42EB-48F8-B6A7-2A6F18C59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0" y="273844"/>
            <a:ext cx="1472775" cy="5502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1E74BB-39CD-4A68-AA67-3D55152C6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A64086-6EBA-4867-B38E-3625BFB05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99304"/>
            <a:ext cx="4629150" cy="3496484"/>
          </a:xfrm>
        </p:spPr>
        <p:txBody>
          <a:bodyPr/>
          <a:lstStyle>
            <a:lvl1pPr marL="0" indent="0">
              <a:buNone/>
              <a:defRPr sz="2400">
                <a:latin typeface="PF Centro Sans Pro" panose="02000500000000020004" pitchFamily="2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9097BC-AD65-4F5F-BB50-865D25553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16C330-2FF5-4258-8E3A-3FA602F7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C24421-A485-43A8-9FE8-BEB30175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6AAA5-D7F5-4104-9118-AF99CA7E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6588970-4E81-4959-9A04-218DAE0B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lang="ru-RU" sz="2400" b="1" kern="1200" dirty="0">
                <a:solidFill>
                  <a:srgbClr val="0D62B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8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99A6D22-64EA-426F-9FC5-99375F197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0" y="273844"/>
            <a:ext cx="1472775" cy="550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B6CA45-BC44-4264-94A4-1741ADB85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9BD840-F6C1-4B7B-9D79-0A6BAED7D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FDF37-6FCE-4BBD-9669-A57AF7E0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BB264-B7DC-424A-842A-D29FD72C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8E5FB-A9D4-40AA-A574-1FDEC1CE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450E427-E280-464E-97C0-4C6A38E6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lang="ru-RU" sz="2400" b="1" kern="1200" dirty="0">
                <a:solidFill>
                  <a:srgbClr val="0D62B2"/>
                </a:solidFill>
                <a:latin typeface="PF Centro Sans Pro Medium" panose="02000500000000020004" pitchFamily="2" charset="0"/>
                <a:ea typeface="+mj-ea"/>
                <a:cs typeface="PF Centro Sans Pro Medium" panose="02000500000000020004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312601" y="-2094"/>
            <a:ext cx="2831399" cy="514559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694711" y="4174352"/>
            <a:ext cx="4602490" cy="416030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694711" y="3535426"/>
            <a:ext cx="4602490" cy="416030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694711" y="2896501"/>
            <a:ext cx="4602490" cy="416030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694711" y="2257575"/>
            <a:ext cx="4602490" cy="416030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682080" y="1618649"/>
            <a:ext cx="4602490" cy="416030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20" y="90483"/>
            <a:ext cx="5063090" cy="835347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grpSp>
        <p:nvGrpSpPr>
          <p:cNvPr id="9" name="Группа  5">
            <a:extLst>
              <a:ext uri="{FF2B5EF4-FFF2-40B4-BE49-F238E27FC236}">
                <a16:creationId xmlns:a16="http://schemas.microsoft.com/office/drawing/2014/main" id="{18922930-3C9C-41C5-9582-93CD52122513}"/>
              </a:ext>
            </a:extLst>
          </p:cNvPr>
          <p:cNvGrpSpPr/>
          <p:nvPr/>
        </p:nvGrpSpPr>
        <p:grpSpPr>
          <a:xfrm>
            <a:off x="682079" y="1608990"/>
            <a:ext cx="5063090" cy="458861"/>
            <a:chOff x="909439" y="2101091"/>
            <a:chExt cx="6153495" cy="611814"/>
          </a:xfrm>
        </p:grpSpPr>
        <p:sp>
          <p:nvSpPr>
            <p:cNvPr id="11" name="Прямоугольник  9">
              <a:extLst>
                <a:ext uri="{FF2B5EF4-FFF2-40B4-BE49-F238E27FC236}">
                  <a16:creationId xmlns:a16="http://schemas.microsoft.com/office/drawing/2014/main" id="{4DBB15D0-20C0-490A-A039-35684E4F08ED}"/>
                </a:ext>
              </a:extLst>
            </p:cNvPr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" name="Прямоугольник  10">
              <a:extLst>
                <a:ext uri="{FF2B5EF4-FFF2-40B4-BE49-F238E27FC236}">
                  <a16:creationId xmlns:a16="http://schemas.microsoft.com/office/drawing/2014/main" id="{36E369DA-0720-4E4A-9B45-494767021A01}"/>
                </a:ext>
              </a:extLst>
            </p:cNvPr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3" name="Группа  5">
            <a:extLst>
              <a:ext uri="{FF2B5EF4-FFF2-40B4-BE49-F238E27FC236}">
                <a16:creationId xmlns:a16="http://schemas.microsoft.com/office/drawing/2014/main" id="{A6F0420B-00F3-4832-AEAC-F2B2EE4AFA42}"/>
              </a:ext>
            </a:extLst>
          </p:cNvPr>
          <p:cNvGrpSpPr/>
          <p:nvPr/>
        </p:nvGrpSpPr>
        <p:grpSpPr>
          <a:xfrm>
            <a:off x="694711" y="2234224"/>
            <a:ext cx="5063090" cy="458861"/>
            <a:chOff x="909439" y="2101091"/>
            <a:chExt cx="6153495" cy="611814"/>
          </a:xfrm>
        </p:grpSpPr>
        <p:sp>
          <p:nvSpPr>
            <p:cNvPr id="14" name="Прямоугольник  9">
              <a:extLst>
                <a:ext uri="{FF2B5EF4-FFF2-40B4-BE49-F238E27FC236}">
                  <a16:creationId xmlns:a16="http://schemas.microsoft.com/office/drawing/2014/main" id="{42F1CAC5-CFF0-4655-A23A-C7ECFDF40663}"/>
                </a:ext>
              </a:extLst>
            </p:cNvPr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Прямоугольник  10">
              <a:extLst>
                <a:ext uri="{FF2B5EF4-FFF2-40B4-BE49-F238E27FC236}">
                  <a16:creationId xmlns:a16="http://schemas.microsoft.com/office/drawing/2014/main" id="{C8D02093-F308-495C-804A-765DA28FD8A6}"/>
                </a:ext>
              </a:extLst>
            </p:cNvPr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6" name="Группа  5">
            <a:extLst>
              <a:ext uri="{FF2B5EF4-FFF2-40B4-BE49-F238E27FC236}">
                <a16:creationId xmlns:a16="http://schemas.microsoft.com/office/drawing/2014/main" id="{09F1351B-0E88-4EDF-B763-2E29B768F930}"/>
              </a:ext>
            </a:extLst>
          </p:cNvPr>
          <p:cNvGrpSpPr/>
          <p:nvPr/>
        </p:nvGrpSpPr>
        <p:grpSpPr>
          <a:xfrm>
            <a:off x="694711" y="2879946"/>
            <a:ext cx="5063090" cy="458861"/>
            <a:chOff x="909439" y="2101091"/>
            <a:chExt cx="6153495" cy="611814"/>
          </a:xfrm>
        </p:grpSpPr>
        <p:sp>
          <p:nvSpPr>
            <p:cNvPr id="17" name="Прямоугольник  9">
              <a:extLst>
                <a:ext uri="{FF2B5EF4-FFF2-40B4-BE49-F238E27FC236}">
                  <a16:creationId xmlns:a16="http://schemas.microsoft.com/office/drawing/2014/main" id="{8B7CF5D5-AC8C-411C-B249-2064BB12A84A}"/>
                </a:ext>
              </a:extLst>
            </p:cNvPr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8" name="Прямоугольник  10">
              <a:extLst>
                <a:ext uri="{FF2B5EF4-FFF2-40B4-BE49-F238E27FC236}">
                  <a16:creationId xmlns:a16="http://schemas.microsoft.com/office/drawing/2014/main" id="{F51DBF45-193F-49E5-9737-C0DF75F5F270}"/>
                </a:ext>
              </a:extLst>
            </p:cNvPr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9" name="Группа  5">
            <a:extLst>
              <a:ext uri="{FF2B5EF4-FFF2-40B4-BE49-F238E27FC236}">
                <a16:creationId xmlns:a16="http://schemas.microsoft.com/office/drawing/2014/main" id="{D5213F63-7A3E-4AA8-B288-C894FBAF2F91}"/>
              </a:ext>
            </a:extLst>
          </p:cNvPr>
          <p:cNvGrpSpPr/>
          <p:nvPr/>
        </p:nvGrpSpPr>
        <p:grpSpPr>
          <a:xfrm>
            <a:off x="694711" y="3505259"/>
            <a:ext cx="5063090" cy="458861"/>
            <a:chOff x="909439" y="2101091"/>
            <a:chExt cx="6153495" cy="611814"/>
          </a:xfrm>
        </p:grpSpPr>
        <p:sp>
          <p:nvSpPr>
            <p:cNvPr id="20" name="Прямоугольник  9">
              <a:extLst>
                <a:ext uri="{FF2B5EF4-FFF2-40B4-BE49-F238E27FC236}">
                  <a16:creationId xmlns:a16="http://schemas.microsoft.com/office/drawing/2014/main" id="{420548E0-3C3F-442E-8C12-2CF586B203AD}"/>
                </a:ext>
              </a:extLst>
            </p:cNvPr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1" name="Прямоугольник  10">
              <a:extLst>
                <a:ext uri="{FF2B5EF4-FFF2-40B4-BE49-F238E27FC236}">
                  <a16:creationId xmlns:a16="http://schemas.microsoft.com/office/drawing/2014/main" id="{A9B04502-86AB-49AB-9DF7-C759F0B69497}"/>
                </a:ext>
              </a:extLst>
            </p:cNvPr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22" name="Группа  5">
            <a:extLst>
              <a:ext uri="{FF2B5EF4-FFF2-40B4-BE49-F238E27FC236}">
                <a16:creationId xmlns:a16="http://schemas.microsoft.com/office/drawing/2014/main" id="{1D2E4AD3-D0E7-4AD6-BE24-5A6C9D1AB606}"/>
              </a:ext>
            </a:extLst>
          </p:cNvPr>
          <p:cNvGrpSpPr/>
          <p:nvPr/>
        </p:nvGrpSpPr>
        <p:grpSpPr>
          <a:xfrm>
            <a:off x="682079" y="4136261"/>
            <a:ext cx="5063090" cy="458861"/>
            <a:chOff x="909439" y="2101091"/>
            <a:chExt cx="6153495" cy="611814"/>
          </a:xfrm>
        </p:grpSpPr>
        <p:sp>
          <p:nvSpPr>
            <p:cNvPr id="23" name="Прямоугольник  9">
              <a:extLst>
                <a:ext uri="{FF2B5EF4-FFF2-40B4-BE49-F238E27FC236}">
                  <a16:creationId xmlns:a16="http://schemas.microsoft.com/office/drawing/2014/main" id="{3347CBF3-4981-478B-9637-7AB635D68511}"/>
                </a:ext>
              </a:extLst>
            </p:cNvPr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Прямоугольник  10">
              <a:extLst>
                <a:ext uri="{FF2B5EF4-FFF2-40B4-BE49-F238E27FC236}">
                  <a16:creationId xmlns:a16="http://schemas.microsoft.com/office/drawing/2014/main" id="{B2634FD8-1686-497B-AFEF-AFF9A4CF3727}"/>
                </a:ext>
              </a:extLst>
            </p:cNvPr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42DF78-1764-4076-B993-C6793777E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7" name="Нижний колонтитул 4">
            <a:extLst>
              <a:ext uri="{FF2B5EF4-FFF2-40B4-BE49-F238E27FC236}">
                <a16:creationId xmlns:a16="http://schemas.microsoft.com/office/drawing/2014/main" id="{B796D4D6-9FEC-4FF4-8C48-ECE4A763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827BA6A3-70C9-4B11-8127-F14E901B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7320" y="4779174"/>
            <a:ext cx="2057400" cy="273844"/>
          </a:xfrm>
        </p:spPr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5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CC9DFE0-2BE6-4075-873E-1DA434A02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8181" y="735126"/>
            <a:ext cx="1472775" cy="550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5311DE-1B10-4616-92B3-64E4DB537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C7648B-0C48-4BDC-B44F-38EF83E19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>
            <a:normAutofit/>
          </a:bodyPr>
          <a:lstStyle>
            <a:lvl1pPr>
              <a:defRPr lang="ru-RU" sz="2400" b="1" kern="1200" dirty="0">
                <a:solidFill>
                  <a:srgbClr val="0D62B2"/>
                </a:solidFill>
                <a:latin typeface="PF Centro Sans Pro Medium" panose="02000500000000020004" pitchFamily="2" charset="0"/>
                <a:ea typeface="+mj-ea"/>
                <a:cs typeface="PF Centro Sans Pro Medium" panose="02000500000000020004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592455-3EDF-4288-A739-B585EF741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B4D21-685A-464E-934B-1CC29AF6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6FEB5-FA31-4953-A114-865F03D1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1A05-9D0A-45CD-BB6B-91A6539B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A184283-8073-47D6-9A53-929C5AE84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0" y="273844"/>
            <a:ext cx="1472775" cy="5502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67AD8-A195-4EC0-B9B0-EE1A71819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4622443" y="3203773"/>
            <a:ext cx="3396485" cy="1758881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4622443" y="4649963"/>
            <a:ext cx="3396485" cy="312690"/>
          </a:xfrm>
          <a:solidFill>
            <a:srgbClr val="0056A6">
              <a:alpha val="89804"/>
            </a:srgbClr>
          </a:solidFill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  <a:latin typeface="PF Centro Sans Pro Medium" panose="02000500000000020004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933148" y="3204256"/>
            <a:ext cx="3396485" cy="1758881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933148" y="4650623"/>
            <a:ext cx="3396485" cy="312031"/>
          </a:xfrm>
          <a:solidFill>
            <a:srgbClr val="0056A6">
              <a:alpha val="89804"/>
            </a:srgbClr>
          </a:solidFill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  <a:latin typeface="PF Centro Sans Pro Medium" panose="02000500000000020004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4622443" y="1276006"/>
            <a:ext cx="3396485" cy="1758881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4622443" y="2722196"/>
            <a:ext cx="3396485" cy="312690"/>
          </a:xfrm>
          <a:solidFill>
            <a:srgbClr val="0056A6">
              <a:alpha val="89804"/>
            </a:srgbClr>
          </a:solidFill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  <a:latin typeface="PF Centro Sans Pro Medium" panose="02000500000000020004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933148" y="1276489"/>
            <a:ext cx="3396485" cy="175888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933148" y="2722856"/>
            <a:ext cx="3396485" cy="312031"/>
          </a:xfrm>
          <a:solidFill>
            <a:srgbClr val="0056A6">
              <a:alpha val="89804"/>
            </a:srgbClr>
          </a:solidFill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  <a:latin typeface="PF Centro Sans Pro Medium" panose="02000500000000020004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DC36A3D-AEDB-4C14-8A12-08A102E9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lang="ru-RU" sz="2400" b="1" kern="1200" dirty="0">
                <a:solidFill>
                  <a:srgbClr val="0D62B2"/>
                </a:solidFill>
                <a:latin typeface="PF Centro Sans Pro Medium" panose="02000500000000020004" pitchFamily="2" charset="0"/>
                <a:ea typeface="+mj-ea"/>
                <a:cs typeface="PF Centro Sans Pro Medium" panose="02000500000000020004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8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429B47-21A4-4DC1-A68A-8A0A4AF44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46CF410-BFA2-4E7C-BFC1-BB1427383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0" y="273844"/>
            <a:ext cx="1472775" cy="550213"/>
          </a:xfrm>
          <a:prstGeom prst="rect">
            <a:avLst/>
          </a:prstGeom>
        </p:spPr>
      </p:pic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5471111" y="3829247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5471111" y="2987314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5471111" y="2193283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232007" y="3829247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232007" y="3016480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232657" y="2201171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597320" y="1513146"/>
            <a:ext cx="7897791" cy="50217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98C32F3-6B95-44FB-8B9E-B3F106C4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lang="ru-RU" sz="2400" b="1" kern="1200" dirty="0">
                <a:solidFill>
                  <a:srgbClr val="0D62B2"/>
                </a:solidFill>
                <a:latin typeface="PF Centro Sans Pro Medium" panose="02000500000000020004" pitchFamily="2" charset="0"/>
                <a:ea typeface="+mj-ea"/>
                <a:cs typeface="PF Centro Sans Pro Medium" panose="02000500000000020004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426C2DB9-26D5-4810-BA21-A21A5DCB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19" name="Нижний колонтитул 4">
            <a:extLst>
              <a:ext uri="{FF2B5EF4-FFF2-40B4-BE49-F238E27FC236}">
                <a16:creationId xmlns:a16="http://schemas.microsoft.com/office/drawing/2014/main" id="{EA8C5968-0823-4608-BFF0-36B0CC85B54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B69F8D30-32F0-47EC-A078-9D0A51AD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5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945D7D9-1021-43B8-977C-C5F85795F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0" y="273844"/>
            <a:ext cx="1472775" cy="550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44F40D-0A13-48E7-B4E6-01E95B381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E0802-5EAB-488C-B78A-57C98083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2700" b="1" kern="1200" dirty="0">
                <a:solidFill>
                  <a:srgbClr val="0D62B2"/>
                </a:solidFill>
                <a:latin typeface="PF Centro Sans Pro Medium" panose="02000500000000020004" pitchFamily="2" charset="0"/>
                <a:ea typeface="+mj-ea"/>
                <a:cs typeface="PF Centro Sans Pro Medium" panose="02000500000000020004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667CE-F6BA-471C-BAFE-D58D8077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EB5FD-F2B5-4441-90DC-B6339F2B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Centro Sans Pro Medium" panose="02000500000000020004" pitchFamily="2" charset="0"/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3D867-DDA2-43C3-AE11-6B71552F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Centro Sans Pro Medium" panose="02000500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7384B-E8FB-41FC-9810-5EAE51B8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Centro Sans Pro Medium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5F27462-7B46-449C-ADEC-B794DDBBE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0" y="273844"/>
            <a:ext cx="1472775" cy="550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8F2E72-99C9-4AD1-ABC2-1DE960D2D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4069097-20E9-4CEE-A646-B01BB9F20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4540"/>
            <a:ext cx="7886700" cy="318269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7683C-F67A-4149-A02D-CA7859F2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2CE5B9-235C-4182-8B77-AC8A33A8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B26DA-CE73-437E-A01D-AA93C927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4DA013E-2449-4ED1-8A93-605F2FFC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lang="ru-RU" sz="2700" b="1" kern="1200" dirty="0">
                <a:solidFill>
                  <a:srgbClr val="0D62B2"/>
                </a:solidFill>
                <a:latin typeface="PF Centro Sans Pro Medium" panose="02000500000000020004" pitchFamily="2" charset="0"/>
                <a:ea typeface="+mj-ea"/>
                <a:cs typeface="PF Centro Sans Pro Medium" panose="02000500000000020004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9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F59FE5C-7016-4911-A444-343DC1CC2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0" y="273844"/>
            <a:ext cx="1472775" cy="550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5249C5-FFAF-4AC1-8877-AF016FA93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68E7D-D4B7-4B10-A696-AAC1EA17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FB0B60-6B60-4B52-B82B-67C14E95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B1384D-F5DF-4A7A-995F-98807BA1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C91F55-07B5-4A53-9A15-6FDE2ADB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0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2AF72F-344C-493A-AEC2-1CAF43571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0" y="273844"/>
            <a:ext cx="1472775" cy="5502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178D16-B54B-47CA-984E-9712BD93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D1415F0-466E-4A63-A6AD-86622E521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95B64-60D5-4207-9D6D-22064F958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6B4615-8AD3-4DE7-B627-8A4D5ADC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72F211-388E-4A72-91C6-F10102D0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B604D1-7949-4D4A-BA3D-05526964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F994E39-A902-4725-84E0-4496FE0C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lang="ru-RU" sz="2700" b="1" kern="1200" dirty="0">
                <a:solidFill>
                  <a:srgbClr val="0D62B2"/>
                </a:solidFill>
                <a:latin typeface="PF Centro Sans Pro Medium" panose="02000500000000020004" pitchFamily="2" charset="0"/>
                <a:ea typeface="+mj-ea"/>
                <a:cs typeface="PF Centro Sans Pro Medium" panose="02000500000000020004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3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9362097-F0C0-478A-A7CE-73F6F6290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0" y="273844"/>
            <a:ext cx="1472775" cy="5502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0B8BE8-1170-488D-9A76-771F90DDB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99FDE8B4-3AB1-4A7C-A893-0C092E2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 Medium" panose="0200050000000002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53B42C-DB7C-41EB-A1DF-19DAD281B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2DC6C-09DE-4567-9C2B-4560C7DB0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 Medium" panose="0200050000000002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758812-F7A4-4D54-9033-08BB89C3E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80B078-6589-42F9-AB0A-5FCD8CBC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35906C-4A13-4331-96F4-D509F7E4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250850-BA37-46B2-9538-C8606557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7F07EE8-9866-4AA7-8F09-B777522C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lang="ru-RU" sz="2700" b="1" kern="1200" dirty="0">
                <a:solidFill>
                  <a:srgbClr val="0D62B2"/>
                </a:solidFill>
                <a:latin typeface="PF Centro Sans Pro Medium" panose="02000500000000020004" pitchFamily="2" charset="0"/>
                <a:ea typeface="+mj-ea"/>
                <a:cs typeface="PF Centro Sans Pro Medium" panose="02000500000000020004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1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BDD56DB-0A22-425C-9126-D7CDDF041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0" y="273844"/>
            <a:ext cx="1472775" cy="550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CB4AAD-B99F-41DB-BA03-733ED049F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6FC44C7E-68A4-4B13-A992-53B3152F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97C387-8B3A-4025-8FFE-FC3101B6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4A267-C068-40F0-B63D-89821B7A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2D1011F-4939-40CE-A3B6-7A134568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lang="ru-RU" sz="2700" b="1" kern="1200" dirty="0">
                <a:solidFill>
                  <a:srgbClr val="0D62B2"/>
                </a:solidFill>
                <a:latin typeface="PF Centro Sans Pro Medium" panose="02000500000000020004" pitchFamily="2" charset="0"/>
                <a:ea typeface="+mj-ea"/>
                <a:cs typeface="PF Centro Sans Pro Medium" panose="02000500000000020004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0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50006-C528-460C-9438-0473ADBBC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53CFB03-3DA2-4DC8-B1AC-3B5525477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0" y="273844"/>
            <a:ext cx="1472775" cy="550213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C0D50B39-1D68-4181-8331-BDA30235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F65211-9249-4D32-8519-370B2467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D8A3DD-AFF2-4B8C-B32C-45081FD7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31AF29D-6123-471D-9E95-AE2B9CEB8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0" y="273844"/>
            <a:ext cx="1472775" cy="5502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91166D-A51C-43E0-BBE7-904741C95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E72C4-0354-42D9-ABA7-B79F24D0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lang="ru-RU" sz="2400" b="1" kern="1200" dirty="0">
                <a:solidFill>
                  <a:srgbClr val="0D62B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8C8B0-8E1F-4309-999F-D2B7657DE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92834"/>
            <a:ext cx="4629150" cy="3502954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  <a:lvl2pPr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4pPr>
            <a:lvl5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FBF9B2-2520-48D8-A368-030CA1CA8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F Centro Sans Pro" panose="02000500000000020004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10F7B7-938A-45DB-86B5-0EF57C5F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53D223-79C9-400A-AFC4-AF8CD293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4DD1E-EEAE-4B6E-824C-CA6E4A3C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Centro Sans Pro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99F09-BD7C-4D71-BC68-E0143BD8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D2C38-24B9-48C5-92AE-346F52BCC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F2CAF-84E9-40F3-B00E-AE4522FAF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FAC8-F4B0-4496-A8C0-5527A291A716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7074BF-D194-4CCD-A20D-AB2A29686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39D6A7-9C67-439F-81CA-1DB27147F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0070C0"/>
                </a:solidFill>
                <a:latin typeface="PF Centro Sans Pro Medium" panose="02000500000000020004" pitchFamily="2" charset="0"/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9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ru-RU" sz="3300" b="1" kern="1200" dirty="0">
          <a:solidFill>
            <a:srgbClr val="0D62B2"/>
          </a:solidFill>
          <a:latin typeface="PF Centro Sans Pro Medium" panose="02000500000000020004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140174/48b9101fff215f3aeb122d86593a129a34d96d3c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nauki.gov.ru/social_testing/index.php?sphrase_id=867552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74;&#1076;.&#1088;&#1092;/&#1073;&#1080;&#1073;&#1083;&#1080;&#1086;&#1090;&#1077;&#1082;&#1072;-&#1072;&#1085;&#1090;&#1080;&#1085;&#1072;&#1088;&#1082;&#1086;&#1090;&#1080;&#1095;&#1077;&#1089;&#1082;&#1086;&#1081;-&#1087;&#1088;&#1086;&#1087;&#1072;&#1075;&#1072;&#1085;&#1076;&#1099;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.mvd.ru/files/embed/6368402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ubtitle 2">
            <a:extLst>
              <a:ext uri="{FF2B5EF4-FFF2-40B4-BE49-F238E27FC236}">
                <a16:creationId xmlns:a16="http://schemas.microsoft.com/office/drawing/2014/main" id="{E92D1929-1F1B-45CD-9CBA-3FB592374ED6}"/>
              </a:ext>
            </a:extLst>
          </p:cNvPr>
          <p:cNvSpPr txBox="1">
            <a:spLocks/>
          </p:cNvSpPr>
          <p:nvPr/>
        </p:nvSpPr>
        <p:spPr>
          <a:xfrm>
            <a:off x="2831031" y="4146650"/>
            <a:ext cx="3626919" cy="647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Богдан Ольга Вячеславовна, первый заместитель директора ИРЯ РУДН им. </a:t>
            </a:r>
            <a:r>
              <a:rPr lang="ru-RU" sz="1200" dirty="0" err="1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Патриса</a:t>
            </a:r>
            <a:r>
              <a:rPr lang="ru-RU" sz="12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Лумумбы</a:t>
            </a:r>
            <a:endParaRPr lang="en-US" sz="12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FAC61F-664F-40E6-95D3-BE4C321D3FE5}"/>
              </a:ext>
            </a:extLst>
          </p:cNvPr>
          <p:cNvSpPr txBox="1">
            <a:spLocks/>
          </p:cNvSpPr>
          <p:nvPr/>
        </p:nvSpPr>
        <p:spPr>
          <a:xfrm>
            <a:off x="2022922" y="1865919"/>
            <a:ext cx="5098156" cy="1494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345C8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Внедрение межведомственного стандарта антинаркотической профилактической деятельности в работу образовательных организаций высшего образования </a:t>
            </a:r>
            <a:br>
              <a:rPr lang="ru-RU" sz="2000" b="1" dirty="0">
                <a:solidFill>
                  <a:srgbClr val="345C8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345C8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8E4C62A-CC2D-CFC8-7A53-63DF6FC5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AB4E1E-DA3A-6C76-E65B-92C389E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10</a:t>
            </a:fld>
            <a:endParaRPr lang="en-US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D4FF881-F5DE-254A-832A-70DA8FC4BDDF}"/>
              </a:ext>
            </a:extLst>
          </p:cNvPr>
          <p:cNvSpPr/>
          <p:nvPr/>
        </p:nvSpPr>
        <p:spPr>
          <a:xfrm>
            <a:off x="-53626" y="0"/>
            <a:ext cx="7303512" cy="830414"/>
          </a:xfrm>
          <a:prstGeom prst="roundRect">
            <a:avLst/>
          </a:prstGeom>
          <a:solidFill>
            <a:srgbClr val="0D6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ВОПРОСЫ ВНЕДРЕНИЯ СТАНДАРТА АНТИНАРКОТИЧЕСКОЙ ПРОФИЛАКТИЧЕСКОЙ ДЕЯТЕЛЬНОСТИ </a:t>
            </a:r>
          </a:p>
        </p:txBody>
      </p:sp>
      <p:sp>
        <p:nvSpPr>
          <p:cNvPr id="13" name="Скругленный прямоугольник 6">
            <a:extLst>
              <a:ext uri="{FF2B5EF4-FFF2-40B4-BE49-F238E27FC236}">
                <a16:creationId xmlns:a16="http://schemas.microsoft.com/office/drawing/2014/main" id="{1A31CFC6-4E1F-5A83-7B03-4F82B59D074D}"/>
              </a:ext>
            </a:extLst>
          </p:cNvPr>
          <p:cNvSpPr/>
          <p:nvPr/>
        </p:nvSpPr>
        <p:spPr>
          <a:xfrm>
            <a:off x="595750" y="962485"/>
            <a:ext cx="1957798" cy="58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41 «Охрана здоровья обучающихся» Федерального закона «Об образовании в Российской Федерации» № 273-ФЗ </a:t>
            </a:r>
          </a:p>
        </p:txBody>
      </p:sp>
      <p:sp>
        <p:nvSpPr>
          <p:cNvPr id="15" name="Скругленный прямоугольник 6">
            <a:extLst>
              <a:ext uri="{FF2B5EF4-FFF2-40B4-BE49-F238E27FC236}">
                <a16:creationId xmlns:a16="http://schemas.microsoft.com/office/drawing/2014/main" id="{87D9B991-6030-6289-BA00-8810753FCFD0}"/>
              </a:ext>
            </a:extLst>
          </p:cNvPr>
          <p:cNvSpPr/>
          <p:nvPr/>
        </p:nvSpPr>
        <p:spPr>
          <a:xfrm>
            <a:off x="595751" y="1709945"/>
            <a:ext cx="1957798" cy="11958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 образовательных организаций обеспечить пропаганду и обучение навыкам здорового образа жизни, профилактику и </a:t>
            </a:r>
            <a:r>
              <a:rPr lang="ru-RU" sz="7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запрещение</a:t>
            </a:r>
            <a:r>
              <a:rPr lang="ru-RU" sz="7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курения табака или потребления никотинсодержащей продукции, употребления алкогольных, слабоалкогольных напитков, пива, наркотических средств и психотропных веществ, их прекурсоров и аналогов и других одурманивающих веществ. </a:t>
            </a:r>
            <a:endParaRPr lang="ru-RU" sz="700" dirty="0"/>
          </a:p>
        </p:txBody>
      </p:sp>
      <p:sp>
        <p:nvSpPr>
          <p:cNvPr id="17" name="Скругленный прямоугольник 6">
            <a:extLst>
              <a:ext uri="{FF2B5EF4-FFF2-40B4-BE49-F238E27FC236}">
                <a16:creationId xmlns:a16="http://schemas.microsoft.com/office/drawing/2014/main" id="{27654C57-D255-683B-0877-86AFC7637949}"/>
              </a:ext>
            </a:extLst>
          </p:cNvPr>
          <p:cNvSpPr/>
          <p:nvPr/>
        </p:nvSpPr>
        <p:spPr>
          <a:xfrm>
            <a:off x="2862174" y="1795687"/>
            <a:ext cx="2303404" cy="5778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12.1. «Общие требования к организации воспитания обучающихся» Федерального закона «Об образовании в Российской Федерации» № 273-ФЗ</a:t>
            </a:r>
          </a:p>
        </p:txBody>
      </p:sp>
      <p:sp>
        <p:nvSpPr>
          <p:cNvPr id="18" name="Скругленный прямоугольник 6">
            <a:extLst>
              <a:ext uri="{FF2B5EF4-FFF2-40B4-BE49-F238E27FC236}">
                <a16:creationId xmlns:a16="http://schemas.microsoft.com/office/drawing/2014/main" id="{B079C9C3-2D9C-C053-8389-1F4E7CD0C870}"/>
              </a:ext>
            </a:extLst>
          </p:cNvPr>
          <p:cNvSpPr/>
          <p:nvPr/>
        </p:nvSpPr>
        <p:spPr>
          <a:xfrm>
            <a:off x="614515" y="3371106"/>
            <a:ext cx="7303512" cy="395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РАБОЧАЯ ПРОГРАММА ВОСПИТАНИЯ И </a:t>
            </a:r>
          </a:p>
          <a:p>
            <a:pPr algn="ctr"/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КАЛЕНДАРНЫЙ ПЛАН ВОСПИТАТЕЛЬНОЙ РАБОТЫ</a:t>
            </a:r>
          </a:p>
        </p:txBody>
      </p:sp>
      <p:sp>
        <p:nvSpPr>
          <p:cNvPr id="19" name="Скругленный прямоугольник 6">
            <a:extLst>
              <a:ext uri="{FF2B5EF4-FFF2-40B4-BE49-F238E27FC236}">
                <a16:creationId xmlns:a16="http://schemas.microsoft.com/office/drawing/2014/main" id="{B1DBD255-423C-818A-8DE8-6FF9C3F4D92E}"/>
              </a:ext>
            </a:extLst>
          </p:cNvPr>
          <p:cNvSpPr/>
          <p:nvPr/>
        </p:nvSpPr>
        <p:spPr>
          <a:xfrm>
            <a:off x="2862174" y="2570320"/>
            <a:ext cx="2303404" cy="6354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разработке рабочей программы воспитания и календарного плана воспитательной работы образовательной организации высшего образования (утв. Минобрнауки России 29 декабря 2023 г.)</a:t>
            </a:r>
          </a:p>
        </p:txBody>
      </p:sp>
      <p:sp>
        <p:nvSpPr>
          <p:cNvPr id="22" name="Скругленный прямоугольник 6">
            <a:extLst>
              <a:ext uri="{FF2B5EF4-FFF2-40B4-BE49-F238E27FC236}">
                <a16:creationId xmlns:a16="http://schemas.microsoft.com/office/drawing/2014/main" id="{C337A9A0-A0AC-6020-4E5F-F080551DD6FA}"/>
              </a:ext>
            </a:extLst>
          </p:cNvPr>
          <p:cNvSpPr/>
          <p:nvPr/>
        </p:nvSpPr>
        <p:spPr>
          <a:xfrm>
            <a:off x="5475346" y="954275"/>
            <a:ext cx="2033999" cy="58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 наркотических средствах и психотропных веществах» от 08.01.1998 № 3-ФЗ</a:t>
            </a:r>
          </a:p>
        </p:txBody>
      </p:sp>
      <p:sp>
        <p:nvSpPr>
          <p:cNvPr id="29" name="Скругленный прямоугольник 6">
            <a:extLst>
              <a:ext uri="{FF2B5EF4-FFF2-40B4-BE49-F238E27FC236}">
                <a16:creationId xmlns:a16="http://schemas.microsoft.com/office/drawing/2014/main" id="{2F55470D-2D86-3EA3-D53C-20A8ECEEA8AA}"/>
              </a:ext>
            </a:extLst>
          </p:cNvPr>
          <p:cNvSpPr/>
          <p:nvPr/>
        </p:nvSpPr>
        <p:spPr>
          <a:xfrm>
            <a:off x="2824646" y="971504"/>
            <a:ext cx="2455803" cy="58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профилактики употребления психоактивных веществ в образовательной среде на период до 2025 года" (утв. </a:t>
            </a:r>
            <a:r>
              <a:rPr lang="ru-RU" sz="800" dirty="0" err="1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8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15.06.2021</a:t>
            </a:r>
            <a:endParaRPr lang="ru-RU" sz="10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6">
            <a:extLst>
              <a:ext uri="{FF2B5EF4-FFF2-40B4-BE49-F238E27FC236}">
                <a16:creationId xmlns:a16="http://schemas.microsoft.com/office/drawing/2014/main" id="{FD448BD1-5EF3-A82D-9D31-84F90988D382}"/>
              </a:ext>
            </a:extLst>
          </p:cNvPr>
          <p:cNvSpPr/>
          <p:nvPr/>
        </p:nvSpPr>
        <p:spPr>
          <a:xfrm>
            <a:off x="5475346" y="1711651"/>
            <a:ext cx="2033999" cy="1194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принцип профилактических мероприятий - ведение пропаганды здорового образа жизни и нетерпимого отношения к незаконному потреблению НС и ПВ, наркомании., включая раннее выявление незаконного потребления НС и ПВ</a:t>
            </a:r>
          </a:p>
          <a:p>
            <a:pPr algn="ctr"/>
            <a:endParaRPr lang="ru-RU" sz="700" dirty="0"/>
          </a:p>
        </p:txBody>
      </p:sp>
      <p:sp>
        <p:nvSpPr>
          <p:cNvPr id="33" name="Скругленный прямоугольник 6">
            <a:extLst>
              <a:ext uri="{FF2B5EF4-FFF2-40B4-BE49-F238E27FC236}">
                <a16:creationId xmlns:a16="http://schemas.microsoft.com/office/drawing/2014/main" id="{764C789D-00CE-51D4-7F56-274B88E3FF88}"/>
              </a:ext>
            </a:extLst>
          </p:cNvPr>
          <p:cNvSpPr/>
          <p:nvPr/>
        </p:nvSpPr>
        <p:spPr>
          <a:xfrm>
            <a:off x="809474" y="4362960"/>
            <a:ext cx="6913594" cy="2738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345C8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МЕЖВЕДОМСТВЕННЫЙ СТАНДАРТ АНТИНАРКОТИЧЕСКОЙ ПРОФИЛАКТИЧЕСКОЙ ДЕЯТЕЛЬНОСТИ</a:t>
            </a:r>
            <a:endParaRPr lang="ru-RU" sz="7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6E5D8214-761D-C1A1-B431-656E1A8461A7}"/>
              </a:ext>
            </a:extLst>
          </p:cNvPr>
          <p:cNvSpPr/>
          <p:nvPr/>
        </p:nvSpPr>
        <p:spPr>
          <a:xfrm>
            <a:off x="1498449" y="1545885"/>
            <a:ext cx="152400" cy="1550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E9E07F37-9D6E-43E2-73EC-DEAE3798F2B8}"/>
              </a:ext>
            </a:extLst>
          </p:cNvPr>
          <p:cNvSpPr/>
          <p:nvPr/>
        </p:nvSpPr>
        <p:spPr>
          <a:xfrm>
            <a:off x="6415298" y="1552092"/>
            <a:ext cx="152400" cy="1550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57CEC11C-C214-FE59-0703-D778D0957667}"/>
              </a:ext>
            </a:extLst>
          </p:cNvPr>
          <p:cNvSpPr/>
          <p:nvPr/>
        </p:nvSpPr>
        <p:spPr>
          <a:xfrm>
            <a:off x="3961491" y="2382697"/>
            <a:ext cx="152400" cy="1550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7CF2CE8A-488A-3AED-1F3E-CE29B33EC5CF}"/>
              </a:ext>
            </a:extLst>
          </p:cNvPr>
          <p:cNvSpPr/>
          <p:nvPr/>
        </p:nvSpPr>
        <p:spPr>
          <a:xfrm>
            <a:off x="3966863" y="3225496"/>
            <a:ext cx="152400" cy="1550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BF3ED7E8-52BF-4D1E-74D9-9E592E11C948}"/>
              </a:ext>
            </a:extLst>
          </p:cNvPr>
          <p:cNvSpPr/>
          <p:nvPr/>
        </p:nvSpPr>
        <p:spPr>
          <a:xfrm rot="10800000">
            <a:off x="3976347" y="4189781"/>
            <a:ext cx="152400" cy="1550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6">
            <a:extLst>
              <a:ext uri="{FF2B5EF4-FFF2-40B4-BE49-F238E27FC236}">
                <a16:creationId xmlns:a16="http://schemas.microsoft.com/office/drawing/2014/main" id="{EDF154E3-40B0-B139-B062-FA6C098FE66C}"/>
              </a:ext>
            </a:extLst>
          </p:cNvPr>
          <p:cNvSpPr/>
          <p:nvPr/>
        </p:nvSpPr>
        <p:spPr>
          <a:xfrm>
            <a:off x="809474" y="3796117"/>
            <a:ext cx="6913594" cy="38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345C8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Актуализация под контролем профессиональных психологов (на уровне диагностики объектов профилактического воздействия) с учетом результатов социально-психологического тестирования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FE15F-B7E1-F4B8-A4EB-41E4B4A29174}"/>
              </a:ext>
            </a:extLst>
          </p:cNvPr>
          <p:cNvSpPr txBox="1"/>
          <p:nvPr/>
        </p:nvSpPr>
        <p:spPr>
          <a:xfrm>
            <a:off x="127399" y="4666751"/>
            <a:ext cx="7850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в работе материалов Стандарта потребует внесения корректив в содержание деятельности ОО ВО (учебный, воспитательный и профилактический компоненты,  направленной на минимизацию вовлеченности обучающихся в употребление НС и ПВ.</a:t>
            </a:r>
          </a:p>
        </p:txBody>
      </p:sp>
    </p:spTree>
    <p:extLst>
      <p:ext uri="{BB962C8B-B14F-4D97-AF65-F5344CB8AC3E}">
        <p14:creationId xmlns:p14="http://schemas.microsoft.com/office/powerpoint/2010/main" val="34403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AB4E1E-DA3A-6C76-E65B-92C389E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11</a:t>
            </a:fld>
            <a:endParaRPr lang="en-US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D4FF881-F5DE-254A-832A-70DA8FC4BDDF}"/>
              </a:ext>
            </a:extLst>
          </p:cNvPr>
          <p:cNvSpPr/>
          <p:nvPr/>
        </p:nvSpPr>
        <p:spPr>
          <a:xfrm>
            <a:off x="-53626" y="0"/>
            <a:ext cx="7303512" cy="830414"/>
          </a:xfrm>
          <a:prstGeom prst="roundRect">
            <a:avLst/>
          </a:prstGeom>
          <a:solidFill>
            <a:srgbClr val="0D6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ВОПРОСЫ ВНЕДРЕНИЯ СТАНДАРТА АНТИНАРКОТИЧЕСКОЙ ПРОФИЛАКТИЧЕСКОЙ ДЕЯТЕЛЬНОСТИ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9D516-8AC2-0215-6319-B83574EBF397}"/>
              </a:ext>
            </a:extLst>
          </p:cNvPr>
          <p:cNvSpPr txBox="1"/>
          <p:nvPr/>
        </p:nvSpPr>
        <p:spPr>
          <a:xfrm>
            <a:off x="561922" y="921401"/>
            <a:ext cx="7653163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ПРИНЦИПЫ ПРОГРАММНЫХ ПРОФИЛАКТИЧЕСКИХ МЕРОПРИЯТИЙ.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СИСТЕМНОСТИ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предполагает разработку и проведение программных профилактических мероприятий на основе системного анализа актуальной социальной и наркотической ситуации в стране, регионе, конкретном учреждении. Предполагается включение в профилактическую работу специалистов различных социальных практик, работающих в рамках межведомственного взаимодействия;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СТРАТЕГИЧЕСКОЙ ЦЕЛОСТНОСТИ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определяет единую стратегию профилактической деятельности, обусловливающую основные стратегические направления, конкретные мероприятия и акции;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МНОГОАСПЕКТНОСТИ 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 сочетание различных аспектов профилактической деятельности:</a:t>
            </a:r>
          </a:p>
          <a:p>
            <a:pPr marL="228600" indent="307975">
              <a:buFont typeface="+mj-lt"/>
              <a:buAutoNum type="alphaLcParenR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Личностно-центрированный аспект – это система воздействий, направленных на позитивное развитие ресурсов личности;</a:t>
            </a:r>
          </a:p>
          <a:p>
            <a:pPr marL="228600" indent="307975">
              <a:buFont typeface="+mj-lt"/>
              <a:buAutoNum type="alphaLcParenR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Поведенчески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-центрированный аспект – целенаправленное формирование у детей и взрослых прочных навыков и стратегий адаптивного поведения;</a:t>
            </a:r>
          </a:p>
          <a:p>
            <a:pPr marL="228600" indent="307975">
              <a:buFont typeface="+mj-lt"/>
              <a:buAutoNum type="alphaLcParenR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Средо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-центрированный аспект – формирование систем социальной поддержки (т. е. системы социальных институтов, направленных на профилактическую и реабилитационную активность).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СИТУАЦИОННОЙ АДЕКВАТНОСТИ 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профилактической деятельности означает соответствие профилактических действий реальной социально-экономической, социально-психологической и наркологической ситуации, включая эпидемическую ситуацию по ВИЧ-инфекции в стране и регионе.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ДИНАМИЧНОСТИ 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 обеспечение непрерывности, целостности, динамичности, постоянства, развития и усовершенствования профилактической деятельности.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ЭФФЕКТИВНОГО ИСПОЛЬЗОВАНИЯ РЕСУРСОВ 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профилактики означает партнерское межведомственное взаимодействие между государственными и общественными структурами с использованием системы социальных заказов.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ЛЕГИТИМНОСТИ 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 реализацию профилактической деятельности на основе принятия ее антинаркотической идеологии и доверительной поддержки большинством населения. Профилактические действия не должны нарушать права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9550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AB4E1E-DA3A-6C76-E65B-92C389E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12</a:t>
            </a:fld>
            <a:endParaRPr lang="en-US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D4FF881-F5DE-254A-832A-70DA8FC4BDDF}"/>
              </a:ext>
            </a:extLst>
          </p:cNvPr>
          <p:cNvSpPr/>
          <p:nvPr/>
        </p:nvSpPr>
        <p:spPr>
          <a:xfrm>
            <a:off x="-53626" y="0"/>
            <a:ext cx="7389146" cy="830414"/>
          </a:xfrm>
          <a:prstGeom prst="roundRect">
            <a:avLst/>
          </a:prstGeom>
          <a:solidFill>
            <a:srgbClr val="0D6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МЕТОДИЧЕСКОЕ СОПРОВОЖДЕНИЕ АНТИНАРКОТИЧЕСКОЙ ПРОФИЛАКТИЧЕСКОЙ ДЕЯТЕЛЬНОСТИ, ВКЛЮЧАЯ ПРОВЕДЕНИЕ СПТ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0420-31BA-689F-D9D8-C4000B4CE3BF}"/>
              </a:ext>
            </a:extLst>
          </p:cNvPr>
          <p:cNvSpPr txBox="1"/>
          <p:nvPr/>
        </p:nvSpPr>
        <p:spPr>
          <a:xfrm>
            <a:off x="344171" y="1131068"/>
            <a:ext cx="7954433" cy="2769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 сайте Минобрнауки России </a:t>
            </a:r>
            <a:r>
              <a:rPr lang="en-US" sz="12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https://minobrnauki.gov.ru/social_testing/index.php?sphrase_id=8675528</a:t>
            </a:r>
            <a:r>
              <a:rPr lang="ru-RU" sz="12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81D3B1-82A9-9C50-73EF-4FB29E326195}"/>
              </a:ext>
            </a:extLst>
          </p:cNvPr>
          <p:cNvSpPr txBox="1"/>
          <p:nvPr/>
        </p:nvSpPr>
        <p:spPr>
          <a:xfrm>
            <a:off x="344171" y="1592073"/>
            <a:ext cx="78928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профилактике употребления наркотических, токсических веществ, спайса.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работе с лицами, употребляющими потенциально опасные, токсичные вещества (СНИФФИНГ), для специалистов, работающих с молодежью.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сотрудников образовательных организаций высшего образования, курирующих воспитательную работу с молодежью, по доведению норм законодательства Российской Федерации, устанавливающих ответственность за незаконный оборот наркотических средств, психотропных веществ и их прекурсоров.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сотрудников образовательных организаций высшего образования по проведению разъяснительной работы с обучающимися образовательных организаций высшего образования в целях предупреждения отказа от участия в социально-психологическом тестировании на предмет выявления предрасположенности к немедицинскому потреблению наркотических средств и психотропных веществ.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организации и проведению мероприятий по профилактике употребления психоактивных веществ в студенческой среде.</a:t>
            </a:r>
          </a:p>
        </p:txBody>
      </p:sp>
    </p:spTree>
    <p:extLst>
      <p:ext uri="{BB962C8B-B14F-4D97-AF65-F5344CB8AC3E}">
        <p14:creationId xmlns:p14="http://schemas.microsoft.com/office/powerpoint/2010/main" val="36854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5CC68-05F2-B51F-B5C4-848F9244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19" y="1738086"/>
            <a:ext cx="7102566" cy="680357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55C641-77F2-EF8B-826B-83A2975B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AB4E1E-DA3A-6C76-E65B-92C389E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2</a:t>
            </a:fld>
            <a:endParaRPr lang="en-US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D4FF881-F5DE-254A-832A-70DA8FC4BDDF}"/>
              </a:ext>
            </a:extLst>
          </p:cNvPr>
          <p:cNvSpPr/>
          <p:nvPr/>
        </p:nvSpPr>
        <p:spPr>
          <a:xfrm>
            <a:off x="-53626" y="0"/>
            <a:ext cx="7382373" cy="830414"/>
          </a:xfrm>
          <a:prstGeom prst="roundRect">
            <a:avLst/>
          </a:prstGeom>
          <a:solidFill>
            <a:srgbClr val="0D6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МАТРИЦА МЕЖВЕДОМСТВЕННОГО СТАНДАРТА АНТИНАРКОТИЧЕСКОЙ ПРОФИЛАКТИЧЕСКОЙ ДЕЯТЕЛЬНОСТИ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AB79-65AF-35E3-D4C1-42C5DC9D3E0B}"/>
              </a:ext>
            </a:extLst>
          </p:cNvPr>
          <p:cNvSpPr txBox="1"/>
          <p:nvPr/>
        </p:nvSpPr>
        <p:spPr>
          <a:xfrm>
            <a:off x="226906" y="907602"/>
            <a:ext cx="6675120" cy="327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Применение в образовательных организациях высшего образования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2776DDD-F74F-D71D-2F75-04408D44D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06026"/>
              </p:ext>
            </p:extLst>
          </p:nvPr>
        </p:nvGraphicFramePr>
        <p:xfrm>
          <a:off x="296757" y="1320905"/>
          <a:ext cx="845439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717">
                  <a:extLst>
                    <a:ext uri="{9D8B030D-6E8A-4147-A177-3AD203B41FA5}">
                      <a16:colId xmlns:a16="http://schemas.microsoft.com/office/drawing/2014/main" val="218884657"/>
                    </a:ext>
                  </a:extLst>
                </a:gridCol>
                <a:gridCol w="1250726">
                  <a:extLst>
                    <a:ext uri="{9D8B030D-6E8A-4147-A177-3AD203B41FA5}">
                      <a16:colId xmlns:a16="http://schemas.microsoft.com/office/drawing/2014/main" val="51015305"/>
                    </a:ext>
                  </a:extLst>
                </a:gridCol>
                <a:gridCol w="1129917">
                  <a:extLst>
                    <a:ext uri="{9D8B030D-6E8A-4147-A177-3AD203B41FA5}">
                      <a16:colId xmlns:a16="http://schemas.microsoft.com/office/drawing/2014/main" val="3151052245"/>
                    </a:ext>
                  </a:extLst>
                </a:gridCol>
                <a:gridCol w="1733960">
                  <a:extLst>
                    <a:ext uri="{9D8B030D-6E8A-4147-A177-3AD203B41FA5}">
                      <a16:colId xmlns:a16="http://schemas.microsoft.com/office/drawing/2014/main" val="1223005024"/>
                    </a:ext>
                  </a:extLst>
                </a:gridCol>
                <a:gridCol w="1684216">
                  <a:extLst>
                    <a:ext uri="{9D8B030D-6E8A-4147-A177-3AD203B41FA5}">
                      <a16:colId xmlns:a16="http://schemas.microsoft.com/office/drawing/2014/main" val="1759060610"/>
                    </a:ext>
                  </a:extLst>
                </a:gridCol>
                <a:gridCol w="1559854">
                  <a:extLst>
                    <a:ext uri="{9D8B030D-6E8A-4147-A177-3AD203B41FA5}">
                      <a16:colId xmlns:a16="http://schemas.microsoft.com/office/drawing/2014/main" val="1463871309"/>
                    </a:ext>
                  </a:extLst>
                </a:gridCol>
              </a:tblGrid>
              <a:tr h="3375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 объектов профилактики </a:t>
                      </a:r>
                    </a:p>
                    <a:p>
                      <a:pPr marL="0" algn="ctr" defTabSz="914400" rtl="0" eaLnBrk="1" latinLnBrk="0" hangingPunct="1"/>
                      <a:endParaRPr lang="ru-RU" sz="1000" b="1" kern="1200" dirty="0">
                        <a:solidFill>
                          <a:srgbClr val="345C8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ГРУППА Б </a:t>
                      </a:r>
                      <a:r>
                        <a:rPr lang="ru-RU" sz="1200" b="0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(если в составе ОО ВО есть СПО)</a:t>
                      </a:r>
                    </a:p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ГРУППА В </a:t>
                      </a:r>
                      <a:r>
                        <a:rPr lang="ru-RU" sz="1200" b="0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(основной контингент) </a:t>
                      </a:r>
                    </a:p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Первичная</a:t>
                      </a:r>
                    </a:p>
                    <a:p>
                      <a:pPr marL="0" algn="ctr" defTabSz="914400" rtl="0" eaLnBrk="1" latinLnBrk="0" hangingPunct="1"/>
                      <a:endParaRPr lang="ru-RU" sz="1000" b="1" kern="1200" dirty="0">
                        <a:solidFill>
                          <a:srgbClr val="345C8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Социально-активное поведение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(объект осуществляет общественно-полезную, одобряемую государством и обществом деятельность, проявляет психологическую адекватность)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Первичная</a:t>
                      </a:r>
                    </a:p>
                    <a:p>
                      <a:pPr marL="0" algn="ctr" defTabSz="914400" rtl="0" eaLnBrk="1" latinLnBrk="0" hangingPunct="1"/>
                      <a:endParaRPr lang="ru-RU" sz="1000" b="1" kern="1200" dirty="0">
                        <a:solidFill>
                          <a:srgbClr val="345C8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Законопослушное, правомерное поведение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(объект сознательно подчиняется общепризнанным правилам и нормам, закону)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Вторичная </a:t>
                      </a:r>
                    </a:p>
                    <a:p>
                      <a:pPr marL="0" algn="ctr" defTabSz="914400" rtl="0" eaLnBrk="1" latinLnBrk="0" hangingPunct="1"/>
                      <a:endParaRPr lang="ru-RU" sz="1000" b="1" kern="1200" dirty="0">
                        <a:solidFill>
                          <a:srgbClr val="345C8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Девиантное и (или) асоциальное поведение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(объект периодически (но не более трех раз в год) нарушал нормы административного законодательства в сфере незаконного оборота наркотиков)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Вторичная </a:t>
                      </a:r>
                    </a:p>
                    <a:p>
                      <a:pPr marL="0" algn="ctr" defTabSz="914400" rtl="0" eaLnBrk="1" latinLnBrk="0" hangingPunct="1"/>
                      <a:endParaRPr lang="ru-RU" sz="1000" b="1" kern="1200" dirty="0">
                        <a:solidFill>
                          <a:srgbClr val="345C8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1" kern="1200" dirty="0" err="1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Аддиктивное</a:t>
                      </a:r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(или) маргинальное поведение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(объект регулярно нарушает административное законодательство в сфере незаконного оборота наркотиков и (или) состоит на специализированных учетах и (или) допускает эпизодическое потребление НС и ПВ)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Третичная</a:t>
                      </a:r>
                    </a:p>
                    <a:p>
                      <a:pPr marL="0" algn="ctr" defTabSz="914400" rtl="0" eaLnBrk="1" latinLnBrk="0" hangingPunct="1"/>
                      <a:endParaRPr lang="ru-RU" sz="1000" b="1" kern="1200" dirty="0">
                        <a:solidFill>
                          <a:srgbClr val="345C8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1" kern="1200" dirty="0" err="1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Делинквентное</a:t>
                      </a:r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поведение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(объект привлекался к уголовной ответственности с сфере незаконного оборота наркотиков и (или) систематически употреблял НС и ПВ (наркомания в стадии ремиссии)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345C8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696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3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AB4E1E-DA3A-6C76-E65B-92C389E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3</a:t>
            </a:fld>
            <a:endParaRPr lang="en-US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D4FF881-F5DE-254A-832A-70DA8FC4BDDF}"/>
              </a:ext>
            </a:extLst>
          </p:cNvPr>
          <p:cNvSpPr/>
          <p:nvPr/>
        </p:nvSpPr>
        <p:spPr>
          <a:xfrm>
            <a:off x="-53626" y="0"/>
            <a:ext cx="7389146" cy="830414"/>
          </a:xfrm>
          <a:prstGeom prst="roundRect">
            <a:avLst/>
          </a:prstGeom>
          <a:solidFill>
            <a:srgbClr val="0D6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СОДЕРЖАНИЕ МЕЖВЕДОМСТВЕННОГО СТАНДАРТА АНТИНАРКОТИЧЕСКОЙ ПРОФИЛАКТИЧЕСКОЙ ДЕЯТЕЛЬНОСТИ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AB79-65AF-35E3-D4C1-42C5DC9D3E0B}"/>
              </a:ext>
            </a:extLst>
          </p:cNvPr>
          <p:cNvSpPr txBox="1"/>
          <p:nvPr/>
        </p:nvSpPr>
        <p:spPr>
          <a:xfrm>
            <a:off x="226906" y="907602"/>
            <a:ext cx="5814907" cy="73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 Б </a:t>
            </a: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(лица в возрасте 12-16 лет – обучающиеся СПО)</a:t>
            </a:r>
            <a:endParaRPr lang="ru-RU" sz="1400" b="0" kern="12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(лица в возрасте 17-21 лет – обучающиеся СПО и ВО)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9ACE5-99A5-5F62-B9CD-53251C938A47}"/>
              </a:ext>
            </a:extLst>
          </p:cNvPr>
          <p:cNvSpPr txBox="1"/>
          <p:nvPr/>
        </p:nvSpPr>
        <p:spPr>
          <a:xfrm>
            <a:off x="226906" y="1835614"/>
            <a:ext cx="2164081" cy="95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характеристика: </a:t>
            </a:r>
          </a:p>
          <a:p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Ведущая деятельность </a:t>
            </a:r>
          </a:p>
          <a:p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ситуация развития</a:t>
            </a:r>
          </a:p>
          <a:p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Новообразования возраста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0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3F642-B87B-CED2-64C6-FCB9498FC45E}"/>
              </a:ext>
            </a:extLst>
          </p:cNvPr>
          <p:cNvSpPr txBox="1"/>
          <p:nvPr/>
        </p:nvSpPr>
        <p:spPr>
          <a:xfrm>
            <a:off x="181610" y="2745310"/>
            <a:ext cx="3864188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группы риска: </a:t>
            </a:r>
          </a:p>
          <a:p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группам матрицы (</a:t>
            </a: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Б1,Б2, Б3, Б4, 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Б5, </a:t>
            </a: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В1, В2, В3, В4, 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В5)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0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0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0420-31BA-689F-D9D8-C4000B4CE3BF}"/>
              </a:ext>
            </a:extLst>
          </p:cNvPr>
          <p:cNvSpPr txBox="1"/>
          <p:nvPr/>
        </p:nvSpPr>
        <p:spPr>
          <a:xfrm>
            <a:off x="4525856" y="1876706"/>
            <a:ext cx="3864188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мероприятия предусмотрены для всех групп профилактического воздействия. </a:t>
            </a: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НО!</a:t>
            </a:r>
          </a:p>
          <a:p>
            <a:pPr algn="ctr"/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структуре содержания задач профилактики в образовательной среде выделяют два направления – 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первичную профилактику 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(система социальных, психологических и </a:t>
            </a: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воспитательных мер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направленных на предупреждение вовлечения в употребление и распространение НС и ПВ и 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вторичную профилактику 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(система социальных, психологических и </a:t>
            </a: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мер 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обучающихся, имеющих эпизоды употребления НС и ПВ, а также имеющих признаки формирующейся зависимости в ее начальной стадии)</a:t>
            </a:r>
            <a:r>
              <a:rPr lang="ru-RU" sz="1000" baseline="30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A501021-CCAA-6098-6D65-8CA5ACB572FE}"/>
              </a:ext>
            </a:extLst>
          </p:cNvPr>
          <p:cNvSpPr/>
          <p:nvPr/>
        </p:nvSpPr>
        <p:spPr>
          <a:xfrm>
            <a:off x="3957744" y="2868149"/>
            <a:ext cx="467360" cy="264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8974E-974C-AABA-497C-522486B288B0}"/>
              </a:ext>
            </a:extLst>
          </p:cNvPr>
          <p:cNvSpPr txBox="1"/>
          <p:nvPr/>
        </p:nvSpPr>
        <p:spPr>
          <a:xfrm>
            <a:off x="0" y="4394776"/>
            <a:ext cx="8613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aseline="30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800" b="0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 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профилактики употребления психоактивных веществ в образовательной среде на период до 2025 года" (утв. </a:t>
            </a:r>
            <a:r>
              <a:rPr lang="ru-RU" sz="900" dirty="0" err="1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15 июня 2021 г.) </a:t>
            </a:r>
            <a:b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9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AB4E1E-DA3A-6C76-E65B-92C389E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4</a:t>
            </a:fld>
            <a:endParaRPr lang="en-US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D4FF881-F5DE-254A-832A-70DA8FC4BDDF}"/>
              </a:ext>
            </a:extLst>
          </p:cNvPr>
          <p:cNvSpPr/>
          <p:nvPr/>
        </p:nvSpPr>
        <p:spPr>
          <a:xfrm>
            <a:off x="-53626" y="0"/>
            <a:ext cx="7375599" cy="830414"/>
          </a:xfrm>
          <a:prstGeom prst="roundRect">
            <a:avLst/>
          </a:prstGeom>
          <a:solidFill>
            <a:srgbClr val="0D6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СОДЕРЖАНИЕ МЕЖВЕДОМСТВЕННОГО СТАНДАРТА АНТИНАРКОТИЧЕСКОЙ ПРОФИЛАКТИЧЕСКОЙ ДЕЯТЕЛЬНОСТИ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AB79-65AF-35E3-D4C1-42C5DC9D3E0B}"/>
              </a:ext>
            </a:extLst>
          </p:cNvPr>
          <p:cNvSpPr txBox="1"/>
          <p:nvPr/>
        </p:nvSpPr>
        <p:spPr>
          <a:xfrm>
            <a:off x="325119" y="1036981"/>
            <a:ext cx="5814907" cy="73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 Б </a:t>
            </a: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(лица в возрасте 12-16 лет – обучающиеся СПО)</a:t>
            </a:r>
            <a:endParaRPr lang="ru-RU" sz="1400" b="0" kern="12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(лица в возрасте 17-21 лет – обучающиеся СПО и ВО)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9ACE5-99A5-5F62-B9CD-53251C938A47}"/>
              </a:ext>
            </a:extLst>
          </p:cNvPr>
          <p:cNvSpPr txBox="1"/>
          <p:nvPr/>
        </p:nvSpPr>
        <p:spPr>
          <a:xfrm>
            <a:off x="325119" y="2026177"/>
            <a:ext cx="8119531" cy="2491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Диагностический блок:</a:t>
            </a:r>
          </a:p>
          <a:p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(психологическая диагностика личностных особенностей, сфер взаимоотношений, диагностика социальной среды, выяснение учебных и профессиональных достижений и проблем).</a:t>
            </a:r>
          </a:p>
          <a:p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личностном уровне (умения и навыки);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социальных отношений (компетенции).</a:t>
            </a:r>
          </a:p>
          <a:p>
            <a:endParaRPr lang="ru-RU" sz="10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рекомендации:</a:t>
            </a:r>
          </a:p>
          <a:p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Комплексная профилактическая работа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технологии;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психолого-педагогические технологии;</a:t>
            </a:r>
          </a:p>
          <a:p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Педагогическая профилактика (формирование условий);</a:t>
            </a:r>
          </a:p>
          <a:p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Медицинская профилактика (мероприятия по раннему выявлению немедицинского и незаконного потребления НС и ПВ).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0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AB4E1E-DA3A-6C76-E65B-92C389E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5</a:t>
            </a:fld>
            <a:endParaRPr lang="en-US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D4FF881-F5DE-254A-832A-70DA8FC4BDDF}"/>
              </a:ext>
            </a:extLst>
          </p:cNvPr>
          <p:cNvSpPr/>
          <p:nvPr/>
        </p:nvSpPr>
        <p:spPr>
          <a:xfrm>
            <a:off x="-53626" y="0"/>
            <a:ext cx="7382373" cy="830414"/>
          </a:xfrm>
          <a:prstGeom prst="roundRect">
            <a:avLst/>
          </a:prstGeom>
          <a:solidFill>
            <a:srgbClr val="0D6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СОДЕРЖАНИЕ  МЕЖВЕДОМСТВЕННОГО СТАНДАРТА АНТИНАРКОТИЧЕСКОЙ ПРОФИЛАКТИЧЕСКОЙ ДЕЯТЕЛЬНОСТИ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AB79-65AF-35E3-D4C1-42C5DC9D3E0B}"/>
              </a:ext>
            </a:extLst>
          </p:cNvPr>
          <p:cNvSpPr txBox="1"/>
          <p:nvPr/>
        </p:nvSpPr>
        <p:spPr>
          <a:xfrm>
            <a:off x="250613" y="2239401"/>
            <a:ext cx="2336800" cy="998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 Б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(лица в возрасте 12-16 лет – обучающиеся СПО)</a:t>
            </a:r>
            <a:endParaRPr lang="ru-RU" sz="1400" b="0" kern="12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0420-31BA-689F-D9D8-C4000B4CE3BF}"/>
              </a:ext>
            </a:extLst>
          </p:cNvPr>
          <p:cNvSpPr txBox="1"/>
          <p:nvPr/>
        </p:nvSpPr>
        <p:spPr>
          <a:xfrm>
            <a:off x="3190241" y="1220083"/>
            <a:ext cx="5195146" cy="32316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Учесть при организации профилактической работы!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14-летние лица достигают возраста уголовной ответственности, а по достижении 16-летнего возраста – еще и административной ответственности.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Самая высокая распространенность употребления НС и ПВ, таких как марихуана и спайс, фиксируется среди 15–17-летних.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ведении </a:t>
            </a: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вторичной профилактики 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учитывать характеристики подростков группы риска: неадекватная самооценка, дисбаланс представления о себе и отношения к окружающему миру;  непринятие социальных норм, ориентированность на асоциальные установки социума; высокий уровень тревожности, </a:t>
            </a:r>
            <a:r>
              <a:rPr lang="ru-RU" sz="1000" dirty="0" err="1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фрустрированности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конформности, склонность к риску, авантюризм; редуцированная стрессоустойчивость и низкий уровень социально-психологической адаптации, развития эмоционально-волевой сферы.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Недопустимой мерой профилактики является привлечение к участию в антинаркотических программах бывших потребителей НС и ПВ для рассказов о своем личном опыте.</a:t>
            </a:r>
          </a:p>
          <a:p>
            <a:pPr algn="ctr"/>
            <a:endParaRPr lang="ru-RU" sz="1000" dirty="0">
              <a:solidFill>
                <a:srgbClr val="345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B1DCB7B0-DA9B-3225-BF70-75F73CDB9B4E}"/>
              </a:ext>
            </a:extLst>
          </p:cNvPr>
          <p:cNvSpPr/>
          <p:nvPr/>
        </p:nvSpPr>
        <p:spPr>
          <a:xfrm>
            <a:off x="2587413" y="2606336"/>
            <a:ext cx="467360" cy="264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AB4E1E-DA3A-6C76-E65B-92C389E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6</a:t>
            </a:fld>
            <a:endParaRPr lang="en-US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D4FF881-F5DE-254A-832A-70DA8FC4BDDF}"/>
              </a:ext>
            </a:extLst>
          </p:cNvPr>
          <p:cNvSpPr/>
          <p:nvPr/>
        </p:nvSpPr>
        <p:spPr>
          <a:xfrm>
            <a:off x="-53626" y="0"/>
            <a:ext cx="7368826" cy="830414"/>
          </a:xfrm>
          <a:prstGeom prst="roundRect">
            <a:avLst/>
          </a:prstGeom>
          <a:solidFill>
            <a:srgbClr val="0D6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СОДЕРЖАНИЕ МЕЖВЕДОМСТВЕННОГО СТАНДАРТА АНТИНАРКОТИЧЕСКОЙ ПРОФИЛАКТИЧЕСКОЙ ДЕЯТЕЛЬНОСТИ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AB79-65AF-35E3-D4C1-42C5DC9D3E0B}"/>
              </a:ext>
            </a:extLst>
          </p:cNvPr>
          <p:cNvSpPr txBox="1"/>
          <p:nvPr/>
        </p:nvSpPr>
        <p:spPr>
          <a:xfrm>
            <a:off x="189653" y="2274435"/>
            <a:ext cx="23909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 В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(лица в возрасте 17-21 лет – обучающиеся СПО и ВО)</a:t>
            </a:r>
            <a:endParaRPr lang="ru-RU" sz="1400" b="0" kern="12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0420-31BA-689F-D9D8-C4000B4CE3BF}"/>
              </a:ext>
            </a:extLst>
          </p:cNvPr>
          <p:cNvSpPr txBox="1"/>
          <p:nvPr/>
        </p:nvSpPr>
        <p:spPr>
          <a:xfrm>
            <a:off x="3169921" y="874052"/>
            <a:ext cx="5345430" cy="39087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Учесть при организации профилактической работы!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студентов наблюдается недостаточная правовая грамотность и информированность о том, какие последствия может повлечь даже однократное употребление НС и ПВ, а также незнание основных психических механизмов формирования зависимостей и манипулятивных способов вовлечения человека в незаконный оборот, отсутствием навыков противодействия манипуляции. Особенно это касается контингента иностранных обучающихся.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негативной мотивации и усиления установки на отказ от потребления НС и ПВ, а также участия в их незаконном обороте должно строится на примерах из повседневной жизни и личного опыта студентов, с использованием образных форм наглядно показать, с какими негативными правовыми и личными последствиями они столкнутся.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ведении </a:t>
            </a:r>
            <a:r>
              <a:rPr lang="ru-RU" sz="9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вторичной профилактики 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учитывать следующие характеристики людей группы риска юношеского возраста: неадекватная самооценка (заниженная или завышенная), ощущение неполноценности своего «Я», дисбаланс представления о себе и отношения к окружающему миру, когнитивные искажения – </a:t>
            </a:r>
            <a:r>
              <a:rPr lang="ru-RU" sz="900" dirty="0" err="1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дисфункциональные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мысли, стереотипы мышления, ограниченные знания, мифы, предрассудки, негативные установки о себе и мире, окружающих людях, низкая гибкость мышления и поведения, препятствующие эффективной адаптации в изменяющихся условиях окружающей среды и др.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Недопустимой мерой профилактики является привлечение к участию в антинаркотических программах бывших потребителей НС и ПВ для рассказов о своем личном опыте.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исключить предоставление информации о конкретных НС и ПВ, нагнетание страха.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B1DCB7B0-DA9B-3225-BF70-75F73CDB9B4E}"/>
              </a:ext>
            </a:extLst>
          </p:cNvPr>
          <p:cNvSpPr/>
          <p:nvPr/>
        </p:nvSpPr>
        <p:spPr>
          <a:xfrm>
            <a:off x="2580640" y="2633979"/>
            <a:ext cx="467360" cy="264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AB4E1E-DA3A-6C76-E65B-92C389E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7</a:t>
            </a:fld>
            <a:endParaRPr lang="en-US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D4FF881-F5DE-254A-832A-70DA8FC4BDDF}"/>
              </a:ext>
            </a:extLst>
          </p:cNvPr>
          <p:cNvSpPr/>
          <p:nvPr/>
        </p:nvSpPr>
        <p:spPr>
          <a:xfrm>
            <a:off x="-53626" y="0"/>
            <a:ext cx="7389146" cy="830414"/>
          </a:xfrm>
          <a:prstGeom prst="roundRect">
            <a:avLst/>
          </a:prstGeom>
          <a:solidFill>
            <a:srgbClr val="0D6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ОГРАНИЧЕНИЯ (ЗАПРЕТЫ) АНТИНАРКОТИЧЕСКОЙ ПРОФИЛАКТИЧЕСКОЙ ДЕЯТЕЛЬНОСТИ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0420-31BA-689F-D9D8-C4000B4CE3BF}"/>
              </a:ext>
            </a:extLst>
          </p:cNvPr>
          <p:cNvSpPr txBox="1"/>
          <p:nvPr/>
        </p:nvSpPr>
        <p:spPr>
          <a:xfrm>
            <a:off x="3495040" y="1507137"/>
            <a:ext cx="5161280" cy="34932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ЗАПРЕЩЕНО!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эмоционально-негативного содержания, элементов </a:t>
            </a: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запугивания 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(например, страшные картины последствий, к которым приводит употребление НС и ПВ);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 </a:t>
            </a: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атрибутов,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связанных с зависимым поведением и угрозой для жизни (иглы, кровь и т. д.);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 </a:t>
            </a: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атрибутики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криминальных субкультур;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использование </a:t>
            </a: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нецензурной лексики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слов и фраз, унижающих человеческое достоинство, нравоучительных и менторских призывов </a:t>
            </a: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частицей «не»;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преувеличение негативных последствий тех или иных действий, связанных с отклоняющимся поведением, предоставление </a:t>
            </a: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ложной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 или описание жестокости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физического или психического насилия;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детальное описание различных видов НС и ПВ;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 и детальное описание преступлений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действий, связанных с преступной деятельностью (приготовление к преступлению, сокрытие следов, орудий и средств преступления, сокрытие и реализация предметов, добытых преступным путем, и т. п.);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 </a:t>
            </a: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распространителей 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 и ПВ;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имитация потребления 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 и ПВ, принятие обучающимися ролей правонарушителей в упражнениях;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изложение в безапелляционной форме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необоснованные обобщения, использование неуточненной статистики;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использование </a:t>
            </a: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провокационной риторики</a:t>
            </a: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воздействие, основанное на неструктурированных диалогах;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привлечение бывших наркозависимых в качестве живого примера.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A501021-CCAA-6098-6D65-8CA5ACB572FE}"/>
              </a:ext>
            </a:extLst>
          </p:cNvPr>
          <p:cNvSpPr/>
          <p:nvPr/>
        </p:nvSpPr>
        <p:spPr>
          <a:xfrm>
            <a:off x="2691131" y="2654596"/>
            <a:ext cx="467360" cy="264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A83E6-5057-D5A5-49CA-345E8CF81BF9}"/>
              </a:ext>
            </a:extLst>
          </p:cNvPr>
          <p:cNvSpPr txBox="1"/>
          <p:nvPr/>
        </p:nvSpPr>
        <p:spPr>
          <a:xfrm>
            <a:off x="250613" y="2239401"/>
            <a:ext cx="2336800" cy="998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 Б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(лица в возрасте 12-16 лет – обучающиеся СПО)</a:t>
            </a:r>
            <a:endParaRPr lang="ru-RU" sz="1400" b="0" kern="12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0164E0-F20D-2D04-4EBE-05C7DB537FFB}"/>
              </a:ext>
            </a:extLst>
          </p:cNvPr>
          <p:cNvSpPr txBox="1"/>
          <p:nvPr/>
        </p:nvSpPr>
        <p:spPr>
          <a:xfrm>
            <a:off x="174202" y="1073242"/>
            <a:ext cx="8264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 нормами профильного законодательства и дифференцируемо в зависимости от характеристики личности объекта профилактики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81D3B1-82A9-9C50-73EF-4FB29E326195}"/>
              </a:ext>
            </a:extLst>
          </p:cNvPr>
          <p:cNvSpPr txBox="1"/>
          <p:nvPr/>
        </p:nvSpPr>
        <p:spPr>
          <a:xfrm>
            <a:off x="120015" y="4127889"/>
            <a:ext cx="2941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демонстрации допускается информационная продукция, получившая соответствующее разрешение от уполномоченных органов власти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DE88426-8D65-6504-5C74-947380F6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4" y="3396345"/>
            <a:ext cx="1179954" cy="73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AB4E1E-DA3A-6C76-E65B-92C389E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8</a:t>
            </a:fld>
            <a:endParaRPr lang="en-US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D4FF881-F5DE-254A-832A-70DA8FC4BDDF}"/>
              </a:ext>
            </a:extLst>
          </p:cNvPr>
          <p:cNvSpPr/>
          <p:nvPr/>
        </p:nvSpPr>
        <p:spPr>
          <a:xfrm>
            <a:off x="-53626" y="0"/>
            <a:ext cx="7389146" cy="830414"/>
          </a:xfrm>
          <a:prstGeom prst="roundRect">
            <a:avLst/>
          </a:prstGeom>
          <a:solidFill>
            <a:srgbClr val="0D6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ОГРАНИЧЕНИЯ (ЗАПРЕТЫ) АНТИНАРКОТИЧЕСКОЙ ПРОФИЛАКТИЧЕСКОЙ ДЕЯТЕЛЬНОСТИ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0420-31BA-689F-D9D8-C4000B4CE3BF}"/>
              </a:ext>
            </a:extLst>
          </p:cNvPr>
          <p:cNvSpPr txBox="1"/>
          <p:nvPr/>
        </p:nvSpPr>
        <p:spPr>
          <a:xfrm>
            <a:off x="3354070" y="2123510"/>
            <a:ext cx="5161280" cy="16927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ОГРАНИЧЕНИЯ!</a:t>
            </a:r>
          </a:p>
          <a:p>
            <a:pPr algn="ctr"/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проведении профилактических мероприятий следует учитывать,</a:t>
            </a:r>
          </a:p>
          <a:p>
            <a:pPr algn="ctr"/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для демонстрации лицам, достигшим возраста 16 лет, допускается</a:t>
            </a:r>
          </a:p>
          <a:p>
            <a:pPr algn="ctr"/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продукция о НС и ПВ (без их демонстрации), об опасных</a:t>
            </a:r>
          </a:p>
          <a:p>
            <a:pPr algn="ctr"/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последствиях их потребления при условии, что при показе выражается</a:t>
            </a:r>
          </a:p>
          <a:p>
            <a:pPr algn="ctr"/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отрицательное или осуждающее отношение к потреблению таких средств или</a:t>
            </a:r>
          </a:p>
          <a:p>
            <a:pPr algn="ctr"/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 и содержится указание на опасность их потребления.</a:t>
            </a:r>
          </a:p>
          <a:p>
            <a:pPr algn="ctr"/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избегать использования плохо разработанных или плохо</a:t>
            </a:r>
          </a:p>
          <a:p>
            <a:pPr algn="ctr"/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обеспеченных ресурсами кампаний в СМИ, поскольку они могут усугубить</a:t>
            </a:r>
          </a:p>
          <a:p>
            <a:pPr algn="ctr"/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ситуацию, сделав целевую группу устойчивой или невосприимчивой к другому</a:t>
            </a:r>
          </a:p>
          <a:p>
            <a:pPr algn="ctr"/>
            <a:r>
              <a:rPr lang="ru-RU" sz="9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виду профилактического воздействия.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A501021-CCAA-6098-6D65-8CA5ACB572FE}"/>
              </a:ext>
            </a:extLst>
          </p:cNvPr>
          <p:cNvSpPr/>
          <p:nvPr/>
        </p:nvSpPr>
        <p:spPr>
          <a:xfrm>
            <a:off x="2691131" y="2654596"/>
            <a:ext cx="467360" cy="264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A83E6-5057-D5A5-49CA-345E8CF81BF9}"/>
              </a:ext>
            </a:extLst>
          </p:cNvPr>
          <p:cNvSpPr txBox="1"/>
          <p:nvPr/>
        </p:nvSpPr>
        <p:spPr>
          <a:xfrm>
            <a:off x="250613" y="2239401"/>
            <a:ext cx="2336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 В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(лица в возрасте 17-21 лет – обучающиеся СПО и ВО)</a:t>
            </a:r>
            <a:endParaRPr lang="ru-RU" sz="1400" b="0" kern="12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0164E0-F20D-2D04-4EBE-05C7DB537FFB}"/>
              </a:ext>
            </a:extLst>
          </p:cNvPr>
          <p:cNvSpPr txBox="1"/>
          <p:nvPr/>
        </p:nvSpPr>
        <p:spPr>
          <a:xfrm>
            <a:off x="174202" y="1073242"/>
            <a:ext cx="8264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 нормами профильного законодательства и дифференцируемо в зависимости от характеристики личности объекта профилактики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81D3B1-82A9-9C50-73EF-4FB29E326195}"/>
              </a:ext>
            </a:extLst>
          </p:cNvPr>
          <p:cNvSpPr txBox="1"/>
          <p:nvPr/>
        </p:nvSpPr>
        <p:spPr>
          <a:xfrm>
            <a:off x="120015" y="4127889"/>
            <a:ext cx="2941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демонстрации допускается информационная продукция, получившая соответствующее разрешение от уполномоченных органов власти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DE88426-8D65-6504-5C74-947380F6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4" y="3396345"/>
            <a:ext cx="1179954" cy="73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4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AB4E1E-DA3A-6C76-E65B-92C389E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9</a:t>
            </a:fld>
            <a:endParaRPr lang="en-US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D4FF881-F5DE-254A-832A-70DA8FC4BDDF}"/>
              </a:ext>
            </a:extLst>
          </p:cNvPr>
          <p:cNvSpPr/>
          <p:nvPr/>
        </p:nvSpPr>
        <p:spPr>
          <a:xfrm>
            <a:off x="-53626" y="0"/>
            <a:ext cx="7395919" cy="830414"/>
          </a:xfrm>
          <a:prstGeom prst="roundRect">
            <a:avLst/>
          </a:prstGeom>
          <a:solidFill>
            <a:srgbClr val="0D6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ОГРАНИЧЕНИЯ (ЗАПРЕТЫ) АНТИНАРКОТИЧЕСКОЙ ПРОФИЛАКТИЧЕСКОЙ ДЕЯТЕЛЬНОСТИ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A501021-CCAA-6098-6D65-8CA5ACB572FE}"/>
              </a:ext>
            </a:extLst>
          </p:cNvPr>
          <p:cNvSpPr/>
          <p:nvPr/>
        </p:nvSpPr>
        <p:spPr>
          <a:xfrm rot="5400000">
            <a:off x="1300654" y="1670570"/>
            <a:ext cx="467360" cy="264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81D3B1-82A9-9C50-73EF-4FB29E326195}"/>
              </a:ext>
            </a:extLst>
          </p:cNvPr>
          <p:cNvSpPr txBox="1"/>
          <p:nvPr/>
        </p:nvSpPr>
        <p:spPr>
          <a:xfrm>
            <a:off x="154532" y="861084"/>
            <a:ext cx="2941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демонстрации допускается информационная продукция, получившая соответствующее разрешение от уполномоченных органов власти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F70B5-4E37-44E3-EE3B-BA6DFE75B79B}"/>
              </a:ext>
            </a:extLst>
          </p:cNvPr>
          <p:cNvSpPr txBox="1"/>
          <p:nvPr/>
        </p:nvSpPr>
        <p:spPr>
          <a:xfrm>
            <a:off x="4281253" y="2362505"/>
            <a:ext cx="2165774" cy="20928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</a:t>
            </a:r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00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созданию информационно-просветительского контента, призванного содействовать реализации антинаркотической политики и повышению уровня осведомленности граждан о рисках, связанных с потреблением наркотиков (письмо Минобрнауки России МН-6/1100 от 03.05.2024) с </a:t>
            </a:r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ограничений(запретов) Стандарта</a:t>
            </a:r>
            <a:endParaRPr lang="ru-RU" sz="1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BDD25D-F11A-AB58-D41D-D4B03C27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14" y="1840510"/>
            <a:ext cx="1971063" cy="27866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25327B-A257-518D-56C2-1CE3DA3BA25D}"/>
              </a:ext>
            </a:extLst>
          </p:cNvPr>
          <p:cNvSpPr txBox="1"/>
          <p:nvPr/>
        </p:nvSpPr>
        <p:spPr>
          <a:xfrm>
            <a:off x="252362" y="1992139"/>
            <a:ext cx="4602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3"/>
              </a:rPr>
              <a:t>https://мвд.рф/библиотека-антинаркотической-пропаганды</a:t>
            </a:r>
            <a:r>
              <a:rPr lang="ru-RU" sz="12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C715C-8F79-7B91-05FD-8EBA10E56A15}"/>
              </a:ext>
            </a:extLst>
          </p:cNvPr>
          <p:cNvSpPr txBox="1"/>
          <p:nvPr/>
        </p:nvSpPr>
        <p:spPr>
          <a:xfrm>
            <a:off x="5307680" y="933046"/>
            <a:ext cx="21048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45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период разработки разрешенной информационной продукции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5990897-C1E7-3BD7-8186-B0B22FB36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62" y="2744217"/>
            <a:ext cx="1719425" cy="1251695"/>
          </a:xfrm>
          <a:prstGeom prst="rect">
            <a:avLst/>
          </a:prstGeom>
        </p:spPr>
      </p:pic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02A28BAA-6C87-9743-7DF6-E71AFD4FF9F5}"/>
              </a:ext>
            </a:extLst>
          </p:cNvPr>
          <p:cNvSpPr/>
          <p:nvPr/>
        </p:nvSpPr>
        <p:spPr>
          <a:xfrm rot="5400000">
            <a:off x="6126407" y="1672419"/>
            <a:ext cx="467360" cy="264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BF5D5DB-26FC-91AD-0600-88C8D9C85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437" y="3775385"/>
            <a:ext cx="1719425" cy="11903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C7FAD41-507C-0C44-F651-3BEEC2E641C1}"/>
              </a:ext>
            </a:extLst>
          </p:cNvPr>
          <p:cNvSpPr txBox="1"/>
          <p:nvPr/>
        </p:nvSpPr>
        <p:spPr>
          <a:xfrm>
            <a:off x="250186" y="2192448"/>
            <a:ext cx="4604656" cy="2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  <a:hlinkClick r:id="rId6"/>
              </a:rPr>
              <a:t>https://media.mvd.ru/files/embed/6368402</a:t>
            </a:r>
            <a:r>
              <a:rPr lang="ru-RU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2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4FBA4761-DD89-484D-BA09-6E4CA0E36C47}" vid="{E9D19810-79AD-4712-B179-2AA8F2878D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5950</TotalTime>
  <Words>2006</Words>
  <Application>Microsoft Office PowerPoint</Application>
  <PresentationFormat>Экран (16:9)</PresentationFormat>
  <Paragraphs>175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PF Centro Sans Pro</vt:lpstr>
      <vt:lpstr>PF Centro Sans Pro Medium</vt:lpstr>
      <vt:lpstr>PT Sans</vt:lpstr>
      <vt:lpstr>Times New Roman</vt:lpstr>
      <vt:lpstr>Trebuchet MS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Богдан Ольга Вячеславовна</cp:lastModifiedBy>
  <cp:revision>626</cp:revision>
  <cp:lastPrinted>2025-04-17T06:38:41Z</cp:lastPrinted>
  <dcterms:created xsi:type="dcterms:W3CDTF">2017-01-25T11:18:17Z</dcterms:created>
  <dcterms:modified xsi:type="dcterms:W3CDTF">2025-04-17T06:43:46Z</dcterms:modified>
</cp:coreProperties>
</file>